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9" r:id="rId1"/>
  </p:sldMasterIdLst>
  <p:notesMasterIdLst>
    <p:notesMasterId r:id="rId20"/>
  </p:notesMasterIdLst>
  <p:handoutMasterIdLst>
    <p:handoutMasterId r:id="rId21"/>
  </p:handoutMasterIdLst>
  <p:sldIdLst>
    <p:sldId id="256" r:id="rId2"/>
    <p:sldId id="295" r:id="rId3"/>
    <p:sldId id="303" r:id="rId4"/>
    <p:sldId id="296" r:id="rId5"/>
    <p:sldId id="304" r:id="rId6"/>
    <p:sldId id="297" r:id="rId7"/>
    <p:sldId id="305" r:id="rId8"/>
    <p:sldId id="298" r:id="rId9"/>
    <p:sldId id="306" r:id="rId10"/>
    <p:sldId id="299" r:id="rId11"/>
    <p:sldId id="307" r:id="rId12"/>
    <p:sldId id="300" r:id="rId13"/>
    <p:sldId id="309" r:id="rId14"/>
    <p:sldId id="301" r:id="rId15"/>
    <p:sldId id="310" r:id="rId16"/>
    <p:sldId id="302" r:id="rId17"/>
    <p:sldId id="308" r:id="rId18"/>
    <p:sldId id="311" r:id="rId19"/>
  </p:sldIdLst>
  <p:sldSz cx="9144000" cy="6858000" type="screen4x3"/>
  <p:notesSz cx="7023100" cy="93091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entury Gothic" panose="020B0502020202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AFC6C3-1632-4868-9534-48805E341203}">
          <p14:sldIdLst>
            <p14:sldId id="256"/>
            <p14:sldId id="295"/>
            <p14:sldId id="303"/>
            <p14:sldId id="296"/>
            <p14:sldId id="304"/>
            <p14:sldId id="297"/>
            <p14:sldId id="305"/>
            <p14:sldId id="298"/>
            <p14:sldId id="306"/>
            <p14:sldId id="299"/>
            <p14:sldId id="307"/>
            <p14:sldId id="300"/>
          </p14:sldIdLst>
        </p14:section>
        <p14:section name="Untitled Section" id="{3652E179-090F-4A88-BDCE-4D650825FA4C}">
          <p14:sldIdLst>
            <p14:sldId id="309"/>
            <p14:sldId id="301"/>
            <p14:sldId id="310"/>
            <p14:sldId id="302"/>
            <p14:sldId id="308"/>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A2"/>
    <a:srgbClr val="004581"/>
    <a:srgbClr val="6C6463"/>
    <a:srgbClr val="AADA91"/>
    <a:srgbClr val="F48146"/>
    <a:srgbClr val="FFFFFF"/>
    <a:srgbClr val="5E68AF"/>
    <a:srgbClr val="F8F8F8"/>
    <a:srgbClr val="5B1F6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0" autoAdjust="0"/>
    <p:restoredTop sz="75323" autoAdjust="0"/>
  </p:normalViewPr>
  <p:slideViewPr>
    <p:cSldViewPr>
      <p:cViewPr varScale="1">
        <p:scale>
          <a:sx n="51" d="100"/>
          <a:sy n="51" d="100"/>
        </p:scale>
        <p:origin x="148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34"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48E560F-82E5-498E-8059-CB9612390E4D}" type="datetimeFigureOut">
              <a:rPr lang="en-US" smtClean="0"/>
              <a:t>11/11/2020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D6C3E94-8971-4B00-A9FA-A1A32805D9AF}" type="slidenum">
              <a:rPr lang="en-US" smtClean="0"/>
              <a:t>‹#›</a:t>
            </a:fld>
            <a:endParaRPr lang="en-US"/>
          </a:p>
        </p:txBody>
      </p:sp>
    </p:spTree>
    <p:extLst>
      <p:ext uri="{BB962C8B-B14F-4D97-AF65-F5344CB8AC3E}">
        <p14:creationId xmlns:p14="http://schemas.microsoft.com/office/powerpoint/2010/main" val="3552285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762" cy="465927"/>
          </a:xfrm>
          <a:prstGeom prst="rect">
            <a:avLst/>
          </a:prstGeom>
        </p:spPr>
        <p:txBody>
          <a:bodyPr vert="horz" lIns="90553" tIns="45277" rIns="90553" bIns="45277" rtlCol="0"/>
          <a:lstStyle>
            <a:lvl1pPr algn="l">
              <a:defRPr sz="1200"/>
            </a:lvl1pPr>
          </a:lstStyle>
          <a:p>
            <a:endParaRPr lang="en-US" dirty="0"/>
          </a:p>
        </p:txBody>
      </p:sp>
      <p:sp>
        <p:nvSpPr>
          <p:cNvPr id="3" name="Date Placeholder 2"/>
          <p:cNvSpPr>
            <a:spLocks noGrp="1"/>
          </p:cNvSpPr>
          <p:nvPr>
            <p:ph type="dt" idx="1"/>
          </p:nvPr>
        </p:nvSpPr>
        <p:spPr>
          <a:xfrm>
            <a:off x="3977769" y="0"/>
            <a:ext cx="3043762" cy="465927"/>
          </a:xfrm>
          <a:prstGeom prst="rect">
            <a:avLst/>
          </a:prstGeom>
        </p:spPr>
        <p:txBody>
          <a:bodyPr vert="horz" lIns="90553" tIns="45277" rIns="90553" bIns="45277" rtlCol="0"/>
          <a:lstStyle>
            <a:lvl1pPr algn="r">
              <a:defRPr sz="1200"/>
            </a:lvl1pPr>
          </a:lstStyle>
          <a:p>
            <a:fld id="{A8A64316-A70E-4A1E-A76C-68B6CA07239C}" type="datetimeFigureOut">
              <a:rPr lang="en-US" smtClean="0"/>
              <a:pPr/>
              <a:t>11/11/2020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0553" tIns="45277" rIns="90553" bIns="45277" rtlCol="0" anchor="ctr"/>
          <a:lstStyle/>
          <a:p>
            <a:endParaRPr lang="en-US" dirty="0"/>
          </a:p>
        </p:txBody>
      </p:sp>
      <p:sp>
        <p:nvSpPr>
          <p:cNvPr id="5" name="Notes Placeholder 4"/>
          <p:cNvSpPr>
            <a:spLocks noGrp="1"/>
          </p:cNvSpPr>
          <p:nvPr>
            <p:ph type="body" sz="quarter" idx="3"/>
          </p:nvPr>
        </p:nvSpPr>
        <p:spPr>
          <a:xfrm>
            <a:off x="701682" y="4421588"/>
            <a:ext cx="5619736" cy="4188622"/>
          </a:xfrm>
          <a:prstGeom prst="rect">
            <a:avLst/>
          </a:prstGeom>
        </p:spPr>
        <p:txBody>
          <a:bodyPr vert="horz" lIns="90553" tIns="45277" rIns="90553" bIns="452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599"/>
            <a:ext cx="3043762" cy="465927"/>
          </a:xfrm>
          <a:prstGeom prst="rect">
            <a:avLst/>
          </a:prstGeom>
        </p:spPr>
        <p:txBody>
          <a:bodyPr vert="horz" lIns="90553" tIns="45277" rIns="90553" bIns="452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769" y="8841599"/>
            <a:ext cx="3043762" cy="465927"/>
          </a:xfrm>
          <a:prstGeom prst="rect">
            <a:avLst/>
          </a:prstGeom>
        </p:spPr>
        <p:txBody>
          <a:bodyPr vert="horz" lIns="90553" tIns="45277" rIns="90553" bIns="45277" rtlCol="0" anchor="b"/>
          <a:lstStyle>
            <a:lvl1pPr algn="r">
              <a:defRPr sz="1200"/>
            </a:lvl1pPr>
          </a:lstStyle>
          <a:p>
            <a:fld id="{F4084212-DCD2-4AF3-A71C-30714E08D8F8}" type="slidenum">
              <a:rPr lang="en-US" smtClean="0"/>
              <a:pPr/>
              <a:t>‹#›</a:t>
            </a:fld>
            <a:endParaRPr lang="en-US" dirty="0"/>
          </a:p>
        </p:txBody>
      </p:sp>
    </p:spTree>
    <p:extLst>
      <p:ext uri="{BB962C8B-B14F-4D97-AF65-F5344CB8AC3E}">
        <p14:creationId xmlns:p14="http://schemas.microsoft.com/office/powerpoint/2010/main" val="235175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4212-DCD2-4AF3-A71C-30714E08D8F8}" type="slidenum">
              <a:rPr lang="en-US" smtClean="0"/>
              <a:pPr/>
              <a:t>1</a:t>
            </a:fld>
            <a:endParaRPr lang="en-US" dirty="0"/>
          </a:p>
        </p:txBody>
      </p:sp>
    </p:spTree>
    <p:extLst>
      <p:ext uri="{BB962C8B-B14F-4D97-AF65-F5344CB8AC3E}">
        <p14:creationId xmlns:p14="http://schemas.microsoft.com/office/powerpoint/2010/main" val="329055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Every pet should have a shelter that will accept 24 hours per day, 7 days per week, without exception</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Often strays are found and need a place to go, or a family is in crisis and needs to find a safe place for the pet immediately</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Most communities have shelters that accept every animal and shelters that accept only selected animals on a limited basis. These groups can work together well if they are respectful and transparent.</a:t>
            </a:r>
          </a:p>
        </p:txBody>
      </p:sp>
      <p:sp>
        <p:nvSpPr>
          <p:cNvPr id="4" name="Slide Number Placeholder 3"/>
          <p:cNvSpPr>
            <a:spLocks noGrp="1"/>
          </p:cNvSpPr>
          <p:nvPr>
            <p:ph type="sldNum" sz="quarter" idx="5"/>
          </p:nvPr>
        </p:nvSpPr>
        <p:spPr/>
        <p:txBody>
          <a:bodyPr/>
          <a:lstStyle/>
          <a:p>
            <a:fld id="{F4084212-DCD2-4AF3-A71C-30714E08D8F8}" type="slidenum">
              <a:rPr lang="en-US" smtClean="0"/>
              <a:pPr/>
              <a:t>2</a:t>
            </a:fld>
            <a:endParaRPr lang="en-US" dirty="0"/>
          </a:p>
        </p:txBody>
      </p:sp>
    </p:spTree>
    <p:extLst>
      <p:ext uri="{BB962C8B-B14F-4D97-AF65-F5344CB8AC3E}">
        <p14:creationId xmlns:p14="http://schemas.microsoft.com/office/powerpoint/2010/main" val="408754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CELEBRATION!!! This is the coolest part of the entire commitment—that every Socially Conscious Shelter is placing every healthy and safe animal</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Euthanasia decisions are never based on how long a pet has been at the shelter or the number of kennels available</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Healthy – includes pets that are completely healthy and pets that have a good or excellent prognosis to become healthy</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Safe – has not displayed behavior that is likely to cause significant bodily harm or death to any person or other animal</a:t>
            </a:r>
          </a:p>
        </p:txBody>
      </p:sp>
      <p:sp>
        <p:nvSpPr>
          <p:cNvPr id="4" name="Slide Number Placeholder 3"/>
          <p:cNvSpPr>
            <a:spLocks noGrp="1"/>
          </p:cNvSpPr>
          <p:nvPr>
            <p:ph type="sldNum" sz="quarter" idx="5"/>
          </p:nvPr>
        </p:nvSpPr>
        <p:spPr/>
        <p:txBody>
          <a:bodyPr/>
          <a:lstStyle/>
          <a:p>
            <a:fld id="{F4084212-DCD2-4AF3-A71C-30714E08D8F8}" type="slidenum">
              <a:rPr lang="en-US" smtClean="0"/>
              <a:pPr/>
              <a:t>4</a:t>
            </a:fld>
            <a:endParaRPr lang="en-US" dirty="0"/>
          </a:p>
        </p:txBody>
      </p:sp>
    </p:spTree>
    <p:extLst>
      <p:ext uri="{BB962C8B-B14F-4D97-AF65-F5344CB8AC3E}">
        <p14:creationId xmlns:p14="http://schemas.microsoft.com/office/powerpoint/2010/main" val="415539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Ensuring pets within the shelter are receiving timely and appropriate veterinary care</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The mental needs of animals housed in a shelter must be understood.  Enrichment should be provided, including toys, exercise, space, elevated perching areas, hiding places</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Socially Conscious Shelters to not allow animals to become “shut down” or to exhibit extreme signs of anxiety such as incessant circling</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When a shelter does not have the resources to provide appropriate emotional support for the pet, the animal should be transferred to a facility that does as long as the animal is healthy and safe</a:t>
            </a:r>
          </a:p>
        </p:txBody>
      </p:sp>
      <p:sp>
        <p:nvSpPr>
          <p:cNvPr id="4" name="Slide Number Placeholder 3"/>
          <p:cNvSpPr>
            <a:spLocks noGrp="1"/>
          </p:cNvSpPr>
          <p:nvPr>
            <p:ph type="sldNum" sz="quarter" idx="5"/>
          </p:nvPr>
        </p:nvSpPr>
        <p:spPr/>
        <p:txBody>
          <a:bodyPr/>
          <a:lstStyle/>
          <a:p>
            <a:fld id="{F4084212-DCD2-4AF3-A71C-30714E08D8F8}" type="slidenum">
              <a:rPr lang="en-US" smtClean="0"/>
              <a:pPr/>
              <a:t>6</a:t>
            </a:fld>
            <a:endParaRPr lang="en-US" dirty="0"/>
          </a:p>
        </p:txBody>
      </p:sp>
    </p:spTree>
    <p:extLst>
      <p:ext uri="{BB962C8B-B14F-4D97-AF65-F5344CB8AC3E}">
        <p14:creationId xmlns:p14="http://schemas.microsoft.com/office/powerpoint/2010/main" val="129919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Each decision is made with all available information regarding that animal, both historically and through individual evaluation</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If an animal suffers from a disease or injury that cannot be addressed with reasonable intervention, then euthanasia may be appropriate</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These are very similar to the decisions made by pet owners for their beloved pets at the end of the pet’s life</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It is the responsibility of a socially conscious shelter to ensure that dangerous animals are not placed in our community</a:t>
            </a:r>
          </a:p>
        </p:txBody>
      </p:sp>
      <p:sp>
        <p:nvSpPr>
          <p:cNvPr id="4" name="Slide Number Placeholder 3"/>
          <p:cNvSpPr>
            <a:spLocks noGrp="1"/>
          </p:cNvSpPr>
          <p:nvPr>
            <p:ph type="sldNum" sz="quarter" idx="5"/>
          </p:nvPr>
        </p:nvSpPr>
        <p:spPr/>
        <p:txBody>
          <a:bodyPr/>
          <a:lstStyle/>
          <a:p>
            <a:fld id="{F4084212-DCD2-4AF3-A71C-30714E08D8F8}" type="slidenum">
              <a:rPr lang="en-US" smtClean="0"/>
              <a:pPr/>
              <a:t>8</a:t>
            </a:fld>
            <a:endParaRPr lang="en-US" dirty="0"/>
          </a:p>
        </p:txBody>
      </p:sp>
    </p:spTree>
    <p:extLst>
      <p:ext uri="{BB962C8B-B14F-4D97-AF65-F5344CB8AC3E}">
        <p14:creationId xmlns:p14="http://schemas.microsoft.com/office/powerpoint/2010/main" val="31812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Communicating directly and intentionally with member of the community</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Determine what behavior and medical challenges adopters are willing to assume</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Listening—the socially conscious shelter is an integral part of the community</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Fluid—every year these conversations change. Keep interacting.</a:t>
            </a:r>
          </a:p>
        </p:txBody>
      </p:sp>
      <p:sp>
        <p:nvSpPr>
          <p:cNvPr id="4" name="Slide Number Placeholder 3"/>
          <p:cNvSpPr>
            <a:spLocks noGrp="1"/>
          </p:cNvSpPr>
          <p:nvPr>
            <p:ph type="sldNum" sz="quarter" idx="5"/>
          </p:nvPr>
        </p:nvSpPr>
        <p:spPr/>
        <p:txBody>
          <a:bodyPr/>
          <a:lstStyle/>
          <a:p>
            <a:fld id="{F4084212-DCD2-4AF3-A71C-30714E08D8F8}" type="slidenum">
              <a:rPr lang="en-US" smtClean="0"/>
              <a:pPr/>
              <a:t>10</a:t>
            </a:fld>
            <a:endParaRPr lang="en-US" dirty="0"/>
          </a:p>
        </p:txBody>
      </p:sp>
    </p:spTree>
    <p:extLst>
      <p:ext uri="{BB962C8B-B14F-4D97-AF65-F5344CB8AC3E}">
        <p14:creationId xmlns:p14="http://schemas.microsoft.com/office/powerpoint/2010/main" val="33979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Understand the lifestyle of the adopter and the needs and traits of the pet to make the best match possible</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Variable levels of screening before adoption—different methods are successful in different situations. When adopting special needs or fearful dogs, more screening might be needed. However, when adopting healthy and safe dogs and cats, come from a place of trust and conversation.</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Supporting new owners and pets after adoption</a:t>
            </a:r>
          </a:p>
          <a:p>
            <a:pPr marL="171450" lvl="0" indent="-171450">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Levels of support vary, some shelters can treat medical conditions and others can only accept the animal back. In no circumstance should a new adopter be stuck with a sick or dangerous animal.</a:t>
            </a:r>
          </a:p>
        </p:txBody>
      </p:sp>
      <p:sp>
        <p:nvSpPr>
          <p:cNvPr id="4" name="Slide Number Placeholder 3"/>
          <p:cNvSpPr>
            <a:spLocks noGrp="1"/>
          </p:cNvSpPr>
          <p:nvPr>
            <p:ph type="sldNum" sz="quarter" idx="5"/>
          </p:nvPr>
        </p:nvSpPr>
        <p:spPr/>
        <p:txBody>
          <a:bodyPr/>
          <a:lstStyle/>
          <a:p>
            <a:fld id="{F4084212-DCD2-4AF3-A71C-30714E08D8F8}" type="slidenum">
              <a:rPr lang="en-US" smtClean="0"/>
              <a:pPr/>
              <a:t>12</a:t>
            </a:fld>
            <a:endParaRPr lang="en-US" dirty="0"/>
          </a:p>
        </p:txBody>
      </p:sp>
    </p:spTree>
    <p:extLst>
      <p:ext uri="{BB962C8B-B14F-4D97-AF65-F5344CB8AC3E}">
        <p14:creationId xmlns:p14="http://schemas.microsoft.com/office/powerpoint/2010/main" val="202932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400" kern="1200" dirty="0">
                <a:solidFill>
                  <a:schemeClr val="tx1"/>
                </a:solidFill>
                <a:effectLst/>
                <a:latin typeface="Century Gothic" panose="020B0502020202020204" pitchFamily="34" charset="0"/>
                <a:ea typeface="+mn-ea"/>
                <a:cs typeface="+mn-cs"/>
              </a:rPr>
              <a:t>Ensuring source communities are supported to work toward solving pet overpopulation and lack of understanding about care of pets</a:t>
            </a:r>
          </a:p>
          <a:p>
            <a:pPr marL="171450" lvl="0" indent="-171450">
              <a:buFont typeface="Arial" panose="020B0604020202020204" pitchFamily="34" charset="0"/>
              <a:buChar char="•"/>
            </a:pPr>
            <a:r>
              <a:rPr lang="en-US" sz="1400" kern="1200" dirty="0">
                <a:solidFill>
                  <a:schemeClr val="tx1"/>
                </a:solidFill>
                <a:effectLst/>
                <a:latin typeface="Century Gothic" panose="020B0502020202020204" pitchFamily="34" charset="0"/>
                <a:ea typeface="+mn-ea"/>
                <a:cs typeface="+mn-cs"/>
              </a:rPr>
              <a:t>Reducing, managing and disclosing risks for animals and people in the community that receives the animals. Understand any infectious disease risks that might be brought into a new geographical area and proactively manage these risks.  (Heartworm disease is a good example).</a:t>
            </a:r>
          </a:p>
        </p:txBody>
      </p:sp>
      <p:sp>
        <p:nvSpPr>
          <p:cNvPr id="4" name="Slide Number Placeholder 3"/>
          <p:cNvSpPr>
            <a:spLocks noGrp="1"/>
          </p:cNvSpPr>
          <p:nvPr>
            <p:ph type="sldNum" sz="quarter" idx="5"/>
          </p:nvPr>
        </p:nvSpPr>
        <p:spPr/>
        <p:txBody>
          <a:bodyPr/>
          <a:lstStyle/>
          <a:p>
            <a:fld id="{F4084212-DCD2-4AF3-A71C-30714E08D8F8}" type="slidenum">
              <a:rPr lang="en-US" smtClean="0"/>
              <a:pPr/>
              <a:t>14</a:t>
            </a:fld>
            <a:endParaRPr lang="en-US" dirty="0"/>
          </a:p>
        </p:txBody>
      </p:sp>
    </p:spTree>
    <p:extLst>
      <p:ext uri="{BB962C8B-B14F-4D97-AF65-F5344CB8AC3E}">
        <p14:creationId xmlns:p14="http://schemas.microsoft.com/office/powerpoint/2010/main" val="1007416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400" kern="1200" dirty="0">
                <a:solidFill>
                  <a:schemeClr val="tx1"/>
                </a:solidFill>
                <a:effectLst/>
                <a:latin typeface="Century Gothic" panose="020B0502020202020204" pitchFamily="34" charset="0"/>
                <a:ea typeface="+mn-ea"/>
                <a:cs typeface="+mn-cs"/>
              </a:rPr>
              <a:t>Socially conscious shelters freely disclose information about their operations, statistics, philosophy, successes and mistakes</a:t>
            </a:r>
          </a:p>
          <a:p>
            <a:pPr marL="171450" lvl="0" indent="-171450">
              <a:buFont typeface="Arial" panose="020B0604020202020204" pitchFamily="34" charset="0"/>
              <a:buChar char="•"/>
            </a:pPr>
            <a:r>
              <a:rPr lang="en-US" sz="1400" kern="1200" dirty="0">
                <a:solidFill>
                  <a:schemeClr val="tx1"/>
                </a:solidFill>
                <a:effectLst/>
                <a:latin typeface="Century Gothic" panose="020B0502020202020204" pitchFamily="34" charset="0"/>
                <a:ea typeface="+mn-ea"/>
                <a:cs typeface="+mn-cs"/>
              </a:rPr>
              <a:t>Integrity drives all decisions</a:t>
            </a:r>
          </a:p>
          <a:p>
            <a:pPr marL="171450" lvl="0" indent="-171450">
              <a:buFont typeface="Arial" panose="020B0604020202020204" pitchFamily="34" charset="0"/>
              <a:buChar char="•"/>
            </a:pPr>
            <a:r>
              <a:rPr lang="en-US" sz="1400" kern="1200" dirty="0">
                <a:solidFill>
                  <a:schemeClr val="tx1"/>
                </a:solidFill>
                <a:effectLst/>
                <a:latin typeface="Century Gothic" panose="020B0502020202020204" pitchFamily="34" charset="0"/>
                <a:ea typeface="+mn-ea"/>
                <a:cs typeface="+mn-cs"/>
              </a:rPr>
              <a:t>Animal welfare is constantly evolving—SCS’s work towards understanding how to best care for shelter pets and at-risk community pets</a:t>
            </a:r>
          </a:p>
          <a:p>
            <a:pPr marL="171450" lvl="0" indent="-171450">
              <a:buFont typeface="Arial" panose="020B0604020202020204" pitchFamily="34" charset="0"/>
              <a:buChar char="•"/>
            </a:pPr>
            <a:r>
              <a:rPr lang="en-US" sz="1400" kern="1200" dirty="0">
                <a:solidFill>
                  <a:schemeClr val="tx1"/>
                </a:solidFill>
                <a:effectLst/>
                <a:latin typeface="Century Gothic" panose="020B0502020202020204" pitchFamily="34" charset="0"/>
                <a:ea typeface="+mn-ea"/>
                <a:cs typeface="+mn-cs"/>
              </a:rPr>
              <a:t>Understand we are all working towards the same goal and work towards one another’s success at creating best outcomes for all animals</a:t>
            </a:r>
          </a:p>
        </p:txBody>
      </p:sp>
      <p:sp>
        <p:nvSpPr>
          <p:cNvPr id="4" name="Slide Number Placeholder 3"/>
          <p:cNvSpPr>
            <a:spLocks noGrp="1"/>
          </p:cNvSpPr>
          <p:nvPr>
            <p:ph type="sldNum" sz="quarter" idx="5"/>
          </p:nvPr>
        </p:nvSpPr>
        <p:spPr/>
        <p:txBody>
          <a:bodyPr/>
          <a:lstStyle/>
          <a:p>
            <a:fld id="{F4084212-DCD2-4AF3-A71C-30714E08D8F8}" type="slidenum">
              <a:rPr lang="en-US" smtClean="0"/>
              <a:pPr/>
              <a:t>16</a:t>
            </a:fld>
            <a:endParaRPr lang="en-US" dirty="0"/>
          </a:p>
        </p:txBody>
      </p:sp>
    </p:spTree>
    <p:extLst>
      <p:ext uri="{BB962C8B-B14F-4D97-AF65-F5344CB8AC3E}">
        <p14:creationId xmlns:p14="http://schemas.microsoft.com/office/powerpoint/2010/main" val="1754414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troductory Slide">
    <p:spTree>
      <p:nvGrpSpPr>
        <p:cNvPr id="1" name=""/>
        <p:cNvGrpSpPr/>
        <p:nvPr/>
      </p:nvGrpSpPr>
      <p:grpSpPr>
        <a:xfrm>
          <a:off x="0" y="0"/>
          <a:ext cx="0" cy="0"/>
          <a:chOff x="0" y="0"/>
          <a:chExt cx="0" cy="0"/>
        </a:xfrm>
      </p:grpSpPr>
      <p:sp>
        <p:nvSpPr>
          <p:cNvPr id="9" name="Bottom triangle"/>
          <p:cNvSpPr/>
          <p:nvPr userDrawn="1"/>
        </p:nvSpPr>
        <p:spPr>
          <a:xfrm>
            <a:off x="0" y="3352800"/>
            <a:ext cx="9144000" cy="3505199"/>
          </a:xfrm>
          <a:prstGeom prst="rect">
            <a:avLst/>
          </a:prstGeom>
          <a:solidFill>
            <a:srgbClr val="008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ubtitle"/>
          <p:cNvSpPr txBox="1">
            <a:spLocks/>
          </p:cNvSpPr>
          <p:nvPr userDrawn="1"/>
        </p:nvSpPr>
        <p:spPr>
          <a:xfrm>
            <a:off x="3100648" y="5808847"/>
            <a:ext cx="2942705" cy="52033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2000" b="1" dirty="0">
              <a:latin typeface="Century Gothic" panose="020B0502020202020204" pitchFamily="34" charset="0"/>
            </a:endParaRPr>
          </a:p>
        </p:txBody>
      </p:sp>
      <p:sp>
        <p:nvSpPr>
          <p:cNvPr id="13" name="Text Placeholder 2"/>
          <p:cNvSpPr>
            <a:spLocks noGrp="1"/>
          </p:cNvSpPr>
          <p:nvPr>
            <p:ph type="body" sz="quarter" idx="10"/>
          </p:nvPr>
        </p:nvSpPr>
        <p:spPr>
          <a:xfrm>
            <a:off x="914400" y="4191001"/>
            <a:ext cx="7315200" cy="1790496"/>
          </a:xfrm>
          <a:prstGeom prst="rect">
            <a:avLst/>
          </a:prstGeom>
        </p:spPr>
        <p:txBody>
          <a:bodyPr>
            <a:normAutofit/>
          </a:bodyPr>
          <a:lstStyle>
            <a:lvl1pPr marL="0" indent="0" algn="ctr">
              <a:lnSpc>
                <a:spcPts val="4000"/>
              </a:lnSpc>
              <a:buNone/>
              <a:defRPr sz="3600" b="0" kern="0" spc="0" baseline="0">
                <a:solidFill>
                  <a:srgbClr val="F8F8F8"/>
                </a:solidFill>
                <a:latin typeface="Century Gothic" panose="020B0502020202020204" pitchFamily="34" charset="0"/>
              </a:defRPr>
            </a:lvl1pPr>
          </a:lstStyle>
          <a:p>
            <a:pPr lvl="0"/>
            <a:endParaRPr lang="en-US" dirty="0"/>
          </a:p>
        </p:txBody>
      </p:sp>
      <p:pic>
        <p:nvPicPr>
          <p:cNvPr id="7" name="Logo">
            <a:extLst>
              <a:ext uri="{FF2B5EF4-FFF2-40B4-BE49-F238E27FC236}">
                <a16:creationId xmlns:a16="http://schemas.microsoft.com/office/drawing/2014/main" id="{CFF6E703-B445-4DFB-BC16-ACB2B795F2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21525"/>
            <a:ext cx="9143998" cy="2932101"/>
          </a:xfrm>
          <a:prstGeom prst="rect">
            <a:avLst/>
          </a:prstGeom>
        </p:spPr>
      </p:pic>
      <p:sp>
        <p:nvSpPr>
          <p:cNvPr id="11" name="Bottom triangle"/>
          <p:cNvSpPr/>
          <p:nvPr userDrawn="1"/>
        </p:nvSpPr>
        <p:spPr>
          <a:xfrm>
            <a:off x="-2" y="2895600"/>
            <a:ext cx="9144000" cy="457200"/>
          </a:xfrm>
          <a:prstGeom prst="rect">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5658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late">
    <p:spTree>
      <p:nvGrpSpPr>
        <p:cNvPr id="1" name=""/>
        <p:cNvGrpSpPr/>
        <p:nvPr/>
      </p:nvGrpSpPr>
      <p:grpSpPr>
        <a:xfrm>
          <a:off x="0" y="0"/>
          <a:ext cx="0" cy="0"/>
          <a:chOff x="0" y="0"/>
          <a:chExt cx="0" cy="0"/>
        </a:xfrm>
      </p:grpSpPr>
      <p:sp>
        <p:nvSpPr>
          <p:cNvPr id="12" name="Subtitle"/>
          <p:cNvSpPr txBox="1">
            <a:spLocks/>
          </p:cNvSpPr>
          <p:nvPr userDrawn="1"/>
        </p:nvSpPr>
        <p:spPr>
          <a:xfrm>
            <a:off x="3100648" y="5808847"/>
            <a:ext cx="2942705" cy="52033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2000" b="1" dirty="0">
              <a:latin typeface="Century Gothic" panose="020B0502020202020204" pitchFamily="34" charset="0"/>
            </a:endParaRPr>
          </a:p>
        </p:txBody>
      </p:sp>
      <p:pic>
        <p:nvPicPr>
          <p:cNvPr id="7" name="Logo">
            <a:extLst>
              <a:ext uri="{FF2B5EF4-FFF2-40B4-BE49-F238E27FC236}">
                <a16:creationId xmlns:a16="http://schemas.microsoft.com/office/drawing/2014/main" id="{CFF6E703-B445-4DFB-BC16-ACB2B795F2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21525"/>
            <a:ext cx="9143998" cy="2932101"/>
          </a:xfrm>
          <a:prstGeom prst="rect">
            <a:avLst/>
          </a:prstGeom>
        </p:spPr>
      </p:pic>
      <p:sp>
        <p:nvSpPr>
          <p:cNvPr id="11" name="Bottom triangle"/>
          <p:cNvSpPr/>
          <p:nvPr userDrawn="1"/>
        </p:nvSpPr>
        <p:spPr>
          <a:xfrm>
            <a:off x="-2" y="2895600"/>
            <a:ext cx="9144000" cy="457200"/>
          </a:xfrm>
          <a:prstGeom prst="rect">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7836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con Slide w/Text">
    <p:spTree>
      <p:nvGrpSpPr>
        <p:cNvPr id="1" name=""/>
        <p:cNvGrpSpPr/>
        <p:nvPr/>
      </p:nvGrpSpPr>
      <p:grpSpPr>
        <a:xfrm>
          <a:off x="0" y="0"/>
          <a:ext cx="0" cy="0"/>
          <a:chOff x="0" y="0"/>
          <a:chExt cx="0" cy="0"/>
        </a:xfrm>
      </p:grpSpPr>
      <p:sp>
        <p:nvSpPr>
          <p:cNvPr id="9" name="Bottom triangle"/>
          <p:cNvSpPr/>
          <p:nvPr userDrawn="1"/>
        </p:nvSpPr>
        <p:spPr>
          <a:xfrm>
            <a:off x="0" y="-10357"/>
            <a:ext cx="9143998" cy="2601157"/>
          </a:xfrm>
          <a:prstGeom prst="rect">
            <a:avLst/>
          </a:prstGeom>
          <a:solidFill>
            <a:srgbClr val="008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004581"/>
              </a:highlight>
            </a:endParaRPr>
          </a:p>
        </p:txBody>
      </p:sp>
      <p:sp>
        <p:nvSpPr>
          <p:cNvPr id="13" name="Text Placeholder 2"/>
          <p:cNvSpPr>
            <a:spLocks noGrp="1"/>
          </p:cNvSpPr>
          <p:nvPr>
            <p:ph type="body" sz="quarter" idx="10" hasCustomPrompt="1"/>
          </p:nvPr>
        </p:nvSpPr>
        <p:spPr>
          <a:xfrm>
            <a:off x="2" y="-10358"/>
            <a:ext cx="9143998" cy="2601156"/>
          </a:xfrm>
          <a:prstGeom prst="rect">
            <a:avLst/>
          </a:prstGeom>
        </p:spPr>
        <p:txBody>
          <a:bodyPr anchor="ctr">
            <a:noAutofit/>
          </a:bodyPr>
          <a:lstStyle>
            <a:lvl1pPr marL="0" indent="0" algn="ctr">
              <a:lnSpc>
                <a:spcPts val="2800"/>
              </a:lnSpc>
              <a:spcBef>
                <a:spcPts val="0"/>
              </a:spcBef>
              <a:buNone/>
              <a:defRPr sz="2400" b="0" baseline="0">
                <a:solidFill>
                  <a:srgbClr val="F8F8F8"/>
                </a:solidFill>
                <a:latin typeface="Century Gothic" panose="020B0502020202020204" pitchFamily="34" charset="0"/>
              </a:defRPr>
            </a:lvl1pPr>
          </a:lstStyle>
          <a:p>
            <a:pPr lvl="0"/>
            <a:r>
              <a:rPr lang="en-US" dirty="0"/>
              <a:t>Click to edit master heading</a:t>
            </a:r>
          </a:p>
        </p:txBody>
      </p:sp>
      <p:pic>
        <p:nvPicPr>
          <p:cNvPr id="10" name="Logo">
            <a:extLst>
              <a:ext uri="{FF2B5EF4-FFF2-40B4-BE49-F238E27FC236}">
                <a16:creationId xmlns:a16="http://schemas.microsoft.com/office/drawing/2014/main" id="{C7111B71-6654-4495-88B2-2BE97C6D38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7200" y="5871840"/>
            <a:ext cx="2309774" cy="609739"/>
          </a:xfrm>
          <a:prstGeom prst="rect">
            <a:avLst/>
          </a:prstGeom>
        </p:spPr>
      </p:pic>
      <p:sp>
        <p:nvSpPr>
          <p:cNvPr id="6" name="Picture Placeholder 5">
            <a:extLst>
              <a:ext uri="{FF2B5EF4-FFF2-40B4-BE49-F238E27FC236}">
                <a16:creationId xmlns:a16="http://schemas.microsoft.com/office/drawing/2014/main" id="{61BD4666-6284-4ED5-8F67-94E8ED6C3127}"/>
              </a:ext>
            </a:extLst>
          </p:cNvPr>
          <p:cNvSpPr>
            <a:spLocks noGrp="1"/>
          </p:cNvSpPr>
          <p:nvPr>
            <p:ph type="pic" sz="quarter" idx="11" hasCustomPrompt="1"/>
          </p:nvPr>
        </p:nvSpPr>
        <p:spPr>
          <a:xfrm>
            <a:off x="457200" y="3048000"/>
            <a:ext cx="2286000" cy="2286000"/>
          </a:xfrm>
          <a:prstGeom prst="rect">
            <a:avLst/>
          </a:prstGeom>
        </p:spPr>
        <p:txBody>
          <a:bodyPr/>
          <a:lstStyle>
            <a:lvl1pPr marL="0" indent="0" algn="ctr">
              <a:buNone/>
              <a:defRPr/>
            </a:lvl1pPr>
          </a:lstStyle>
          <a:p>
            <a:r>
              <a:rPr lang="en-US" dirty="0"/>
              <a:t>Insert SCS icon</a:t>
            </a:r>
          </a:p>
        </p:txBody>
      </p:sp>
      <p:sp>
        <p:nvSpPr>
          <p:cNvPr id="3" name="Text Placeholder 2">
            <a:extLst>
              <a:ext uri="{FF2B5EF4-FFF2-40B4-BE49-F238E27FC236}">
                <a16:creationId xmlns:a16="http://schemas.microsoft.com/office/drawing/2014/main" id="{43F021F5-1520-419B-A43C-F286B28DE0A5}"/>
              </a:ext>
            </a:extLst>
          </p:cNvPr>
          <p:cNvSpPr>
            <a:spLocks noGrp="1"/>
          </p:cNvSpPr>
          <p:nvPr>
            <p:ph type="body" sz="quarter" idx="12" hasCustomPrompt="1"/>
          </p:nvPr>
        </p:nvSpPr>
        <p:spPr>
          <a:xfrm>
            <a:off x="3200400" y="3047999"/>
            <a:ext cx="5410200" cy="3281181"/>
          </a:xfrm>
          <a:prstGeom prst="rect">
            <a:avLst/>
          </a:prstGeom>
        </p:spPr>
        <p:txBody>
          <a:bodyPr anchor="t">
            <a:noAutofit/>
          </a:bodyPr>
          <a:lstStyle>
            <a:lvl1pPr marL="0" indent="0">
              <a:lnSpc>
                <a:spcPts val="3400"/>
              </a:lnSpc>
              <a:buNone/>
              <a:defRPr sz="2800" b="1">
                <a:solidFill>
                  <a:srgbClr val="6C6463"/>
                </a:solidFill>
                <a:latin typeface="Century Gothic" panose="020B0502020202020204" pitchFamily="34" charset="0"/>
              </a:defRPr>
            </a:lvl1pPr>
          </a:lstStyle>
          <a:p>
            <a:pPr lvl="0"/>
            <a:r>
              <a:rPr lang="en-US" dirty="0"/>
              <a:t>Click to edit master text</a:t>
            </a:r>
          </a:p>
        </p:txBody>
      </p:sp>
    </p:spTree>
    <p:extLst>
      <p:ext uri="{BB962C8B-B14F-4D97-AF65-F5344CB8AC3E}">
        <p14:creationId xmlns:p14="http://schemas.microsoft.com/office/powerpoint/2010/main" val="365003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9" name="Bottom triangle"/>
          <p:cNvSpPr/>
          <p:nvPr userDrawn="1"/>
        </p:nvSpPr>
        <p:spPr>
          <a:xfrm>
            <a:off x="0" y="-10357"/>
            <a:ext cx="9143998" cy="1000957"/>
          </a:xfrm>
          <a:prstGeom prst="rect">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004581"/>
              </a:highlight>
            </a:endParaRPr>
          </a:p>
        </p:txBody>
      </p:sp>
      <p:sp>
        <p:nvSpPr>
          <p:cNvPr id="12" name="Subtitle"/>
          <p:cNvSpPr txBox="1">
            <a:spLocks/>
          </p:cNvSpPr>
          <p:nvPr userDrawn="1"/>
        </p:nvSpPr>
        <p:spPr>
          <a:xfrm>
            <a:off x="3100648" y="5808847"/>
            <a:ext cx="2942705" cy="52033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2000" b="1" dirty="0">
              <a:latin typeface="Century Gothic" panose="020B0502020202020204" pitchFamily="34" charset="0"/>
            </a:endParaRP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5782" y="185252"/>
            <a:ext cx="2883557" cy="609739"/>
          </a:xfrm>
          <a:prstGeom prst="rect">
            <a:avLst/>
          </a:prstGeom>
        </p:spPr>
      </p:pic>
      <p:sp>
        <p:nvSpPr>
          <p:cNvPr id="5" name="Picture Placeholder 4">
            <a:extLst>
              <a:ext uri="{FF2B5EF4-FFF2-40B4-BE49-F238E27FC236}">
                <a16:creationId xmlns:a16="http://schemas.microsoft.com/office/drawing/2014/main" id="{332F389A-8B73-442F-BA34-113D63BE8959}"/>
              </a:ext>
            </a:extLst>
          </p:cNvPr>
          <p:cNvSpPr>
            <a:spLocks noGrp="1"/>
          </p:cNvSpPr>
          <p:nvPr>
            <p:ph type="pic" sz="quarter" idx="10" hasCustomPrompt="1"/>
          </p:nvPr>
        </p:nvSpPr>
        <p:spPr>
          <a:xfrm>
            <a:off x="0" y="990600"/>
            <a:ext cx="9144000" cy="5867400"/>
          </a:xfrm>
          <a:prstGeom prst="rect">
            <a:avLst/>
          </a:prstGeom>
        </p:spPr>
        <p:txBody>
          <a:bodyPr anchor="ctr"/>
          <a:lstStyle>
            <a:lvl1pPr marL="0" indent="0" algn="ctr">
              <a:buNone/>
              <a:defRPr/>
            </a:lvl1pPr>
          </a:lstStyle>
          <a:p>
            <a:r>
              <a:rPr lang="en-US" dirty="0"/>
              <a:t>Insert picture</a:t>
            </a:r>
          </a:p>
        </p:txBody>
      </p:sp>
    </p:spTree>
    <p:extLst>
      <p:ext uri="{BB962C8B-B14F-4D97-AF65-F5344CB8AC3E}">
        <p14:creationId xmlns:p14="http://schemas.microsoft.com/office/powerpoint/2010/main" val="121240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ve Photo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1E0B97-B44C-43D4-A0ED-48F6DC1C9EE0}"/>
              </a:ext>
            </a:extLst>
          </p:cNvPr>
          <p:cNvSpPr/>
          <p:nvPr userDrawn="1"/>
        </p:nvSpPr>
        <p:spPr>
          <a:xfrm>
            <a:off x="0" y="990600"/>
            <a:ext cx="9144000" cy="5867400"/>
          </a:xfrm>
          <a:prstGeom prst="rect">
            <a:avLst/>
          </a:prstGeom>
          <a:gradFill flip="none" rotWithShape="1">
            <a:gsLst>
              <a:gs pos="0">
                <a:srgbClr val="004581">
                  <a:tint val="66000"/>
                  <a:satMod val="160000"/>
                </a:srgbClr>
              </a:gs>
              <a:gs pos="50000">
                <a:srgbClr val="004581">
                  <a:tint val="44500"/>
                  <a:satMod val="160000"/>
                </a:srgbClr>
              </a:gs>
              <a:gs pos="100000">
                <a:srgbClr val="004581">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ottom triangle"/>
          <p:cNvSpPr/>
          <p:nvPr userDrawn="1"/>
        </p:nvSpPr>
        <p:spPr>
          <a:xfrm>
            <a:off x="0" y="-10357"/>
            <a:ext cx="9143998" cy="1000957"/>
          </a:xfrm>
          <a:prstGeom prst="rect">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6C6463"/>
              </a:highlight>
            </a:endParaRPr>
          </a:p>
        </p:txBody>
      </p:sp>
      <p:sp>
        <p:nvSpPr>
          <p:cNvPr id="12" name="Subtitle"/>
          <p:cNvSpPr txBox="1">
            <a:spLocks/>
          </p:cNvSpPr>
          <p:nvPr userDrawn="1"/>
        </p:nvSpPr>
        <p:spPr>
          <a:xfrm>
            <a:off x="3100648" y="5808847"/>
            <a:ext cx="2942705" cy="52033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2000" b="1" dirty="0">
              <a:latin typeface="Century Gothic" panose="020B0502020202020204" pitchFamily="34" charset="0"/>
            </a:endParaRP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7283" y="185251"/>
            <a:ext cx="2883557" cy="609739"/>
          </a:xfrm>
          <a:prstGeom prst="rect">
            <a:avLst/>
          </a:prstGeom>
        </p:spPr>
      </p:pic>
      <p:sp>
        <p:nvSpPr>
          <p:cNvPr id="5" name="Picture Placeholder 4">
            <a:extLst>
              <a:ext uri="{FF2B5EF4-FFF2-40B4-BE49-F238E27FC236}">
                <a16:creationId xmlns:a16="http://schemas.microsoft.com/office/drawing/2014/main" id="{332F389A-8B73-442F-BA34-113D63BE8959}"/>
              </a:ext>
            </a:extLst>
          </p:cNvPr>
          <p:cNvSpPr>
            <a:spLocks noGrp="1"/>
          </p:cNvSpPr>
          <p:nvPr>
            <p:ph type="pic" sz="quarter" idx="10" hasCustomPrompt="1"/>
          </p:nvPr>
        </p:nvSpPr>
        <p:spPr>
          <a:xfrm>
            <a:off x="3713862" y="1371599"/>
            <a:ext cx="4896738" cy="2992451"/>
          </a:xfrm>
          <a:prstGeom prst="rect">
            <a:avLst/>
          </a:prstGeom>
          <a:ln w="12700">
            <a:noFill/>
          </a:ln>
        </p:spPr>
        <p:txBody>
          <a:bodyPr/>
          <a:lstStyle>
            <a:lvl1pPr marL="0" indent="0">
              <a:buNone/>
              <a:defRPr/>
            </a:lvl1pPr>
          </a:lstStyle>
          <a:p>
            <a:r>
              <a:rPr lang="en-US" dirty="0"/>
              <a:t>Insert picture</a:t>
            </a:r>
          </a:p>
        </p:txBody>
      </p:sp>
      <p:sp>
        <p:nvSpPr>
          <p:cNvPr id="13" name="Picture Placeholder 4">
            <a:extLst>
              <a:ext uri="{FF2B5EF4-FFF2-40B4-BE49-F238E27FC236}">
                <a16:creationId xmlns:a16="http://schemas.microsoft.com/office/drawing/2014/main" id="{3D0F2A4F-6E06-451D-81B3-FCD859D1092A}"/>
              </a:ext>
            </a:extLst>
          </p:cNvPr>
          <p:cNvSpPr>
            <a:spLocks noGrp="1"/>
          </p:cNvSpPr>
          <p:nvPr>
            <p:ph type="pic" sz="quarter" idx="12" hasCustomPrompt="1"/>
          </p:nvPr>
        </p:nvSpPr>
        <p:spPr>
          <a:xfrm>
            <a:off x="472181" y="4559661"/>
            <a:ext cx="2554588" cy="1788211"/>
          </a:xfrm>
          <a:prstGeom prst="rect">
            <a:avLst/>
          </a:prstGeom>
          <a:ln w="12700">
            <a:noFill/>
          </a:ln>
        </p:spPr>
        <p:txBody>
          <a:bodyPr anchor="ctr"/>
          <a:lstStyle>
            <a:lvl1pPr marL="0" indent="0" algn="ctr">
              <a:buNone/>
              <a:defRPr/>
            </a:lvl1pPr>
          </a:lstStyle>
          <a:p>
            <a:r>
              <a:rPr lang="en-US" dirty="0"/>
              <a:t>Insert picture</a:t>
            </a:r>
          </a:p>
        </p:txBody>
      </p:sp>
      <p:sp>
        <p:nvSpPr>
          <p:cNvPr id="21" name="Picture Placeholder 4">
            <a:extLst>
              <a:ext uri="{FF2B5EF4-FFF2-40B4-BE49-F238E27FC236}">
                <a16:creationId xmlns:a16="http://schemas.microsoft.com/office/drawing/2014/main" id="{DDF1E1BA-3433-47A3-81B3-E7C94B4DEFA0}"/>
              </a:ext>
            </a:extLst>
          </p:cNvPr>
          <p:cNvSpPr>
            <a:spLocks noGrp="1"/>
          </p:cNvSpPr>
          <p:nvPr>
            <p:ph type="pic" sz="quarter" idx="13" hasCustomPrompt="1"/>
          </p:nvPr>
        </p:nvSpPr>
        <p:spPr>
          <a:xfrm>
            <a:off x="3253311" y="4559661"/>
            <a:ext cx="2558185" cy="1790729"/>
          </a:xfrm>
          <a:prstGeom prst="rect">
            <a:avLst/>
          </a:prstGeom>
          <a:ln w="12700">
            <a:noFill/>
          </a:ln>
        </p:spPr>
        <p:txBody>
          <a:bodyPr anchor="ctr"/>
          <a:lstStyle>
            <a:lvl1pPr marL="0" indent="0" algn="ctr">
              <a:buNone/>
              <a:defRPr/>
            </a:lvl1pPr>
          </a:lstStyle>
          <a:p>
            <a:r>
              <a:rPr lang="en-US" dirty="0"/>
              <a:t>Insert picture</a:t>
            </a:r>
          </a:p>
        </p:txBody>
      </p:sp>
      <p:sp>
        <p:nvSpPr>
          <p:cNvPr id="23" name="Picture Placeholder 4">
            <a:extLst>
              <a:ext uri="{FF2B5EF4-FFF2-40B4-BE49-F238E27FC236}">
                <a16:creationId xmlns:a16="http://schemas.microsoft.com/office/drawing/2014/main" id="{94C3CDDC-0E6B-41B7-A48D-9378F45DCD08}"/>
              </a:ext>
            </a:extLst>
          </p:cNvPr>
          <p:cNvSpPr>
            <a:spLocks noGrp="1"/>
          </p:cNvSpPr>
          <p:nvPr>
            <p:ph type="pic" sz="quarter" idx="14" hasCustomPrompt="1"/>
          </p:nvPr>
        </p:nvSpPr>
        <p:spPr>
          <a:xfrm>
            <a:off x="6052415" y="4559661"/>
            <a:ext cx="2558185" cy="1790729"/>
          </a:xfrm>
          <a:prstGeom prst="rect">
            <a:avLst/>
          </a:prstGeom>
          <a:ln w="12700">
            <a:noFill/>
          </a:ln>
        </p:spPr>
        <p:txBody>
          <a:bodyPr anchor="ctr"/>
          <a:lstStyle>
            <a:lvl1pPr marL="0" indent="0" algn="ctr">
              <a:buNone/>
              <a:defRPr/>
            </a:lvl1pPr>
          </a:lstStyle>
          <a:p>
            <a:r>
              <a:rPr lang="en-US" dirty="0"/>
              <a:t>Insert picture</a:t>
            </a:r>
          </a:p>
        </p:txBody>
      </p:sp>
      <p:sp>
        <p:nvSpPr>
          <p:cNvPr id="24" name="Picture Placeholder 4">
            <a:extLst>
              <a:ext uri="{FF2B5EF4-FFF2-40B4-BE49-F238E27FC236}">
                <a16:creationId xmlns:a16="http://schemas.microsoft.com/office/drawing/2014/main" id="{240C3CF5-3CE7-4B2A-8A4A-8E330633DF33}"/>
              </a:ext>
            </a:extLst>
          </p:cNvPr>
          <p:cNvSpPr>
            <a:spLocks noGrp="1"/>
          </p:cNvSpPr>
          <p:nvPr>
            <p:ph type="pic" sz="quarter" idx="15" hasCustomPrompt="1"/>
          </p:nvPr>
        </p:nvSpPr>
        <p:spPr>
          <a:xfrm>
            <a:off x="472180" y="1371598"/>
            <a:ext cx="3033019" cy="2992451"/>
          </a:xfrm>
          <a:prstGeom prst="rect">
            <a:avLst/>
          </a:prstGeom>
          <a:ln w="12700">
            <a:noFill/>
          </a:ln>
        </p:spPr>
        <p:txBody>
          <a:bodyPr/>
          <a:lstStyle>
            <a:lvl1pPr marL="0" indent="0">
              <a:buNone/>
              <a:defRPr/>
            </a:lvl1pPr>
          </a:lstStyle>
          <a:p>
            <a:r>
              <a:rPr lang="en-US" dirty="0"/>
              <a:t>Insert picture</a:t>
            </a:r>
          </a:p>
        </p:txBody>
      </p:sp>
    </p:spTree>
    <p:extLst>
      <p:ext uri="{BB962C8B-B14F-4D97-AF65-F5344CB8AC3E}">
        <p14:creationId xmlns:p14="http://schemas.microsoft.com/office/powerpoint/2010/main" val="117698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9" name="Bottom triangle"/>
          <p:cNvSpPr/>
          <p:nvPr userDrawn="1"/>
        </p:nvSpPr>
        <p:spPr>
          <a:xfrm>
            <a:off x="0" y="-10357"/>
            <a:ext cx="9143998" cy="1000957"/>
          </a:xfrm>
          <a:prstGeom prst="rect">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6C6463"/>
              </a:highlight>
            </a:endParaRPr>
          </a:p>
        </p:txBody>
      </p:sp>
      <p:sp>
        <p:nvSpPr>
          <p:cNvPr id="12" name="Subtitle"/>
          <p:cNvSpPr txBox="1">
            <a:spLocks/>
          </p:cNvSpPr>
          <p:nvPr userDrawn="1"/>
        </p:nvSpPr>
        <p:spPr>
          <a:xfrm>
            <a:off x="3100648" y="5808847"/>
            <a:ext cx="2942705" cy="52033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2000" b="1" dirty="0">
              <a:latin typeface="Century Gothic" panose="020B0502020202020204" pitchFamily="34" charset="0"/>
            </a:endParaRP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7283" y="185251"/>
            <a:ext cx="2883557" cy="609739"/>
          </a:xfrm>
          <a:prstGeom prst="rect">
            <a:avLst/>
          </a:prstGeom>
        </p:spPr>
      </p:pic>
      <p:sp>
        <p:nvSpPr>
          <p:cNvPr id="5" name="Picture Placeholder 4">
            <a:extLst>
              <a:ext uri="{FF2B5EF4-FFF2-40B4-BE49-F238E27FC236}">
                <a16:creationId xmlns:a16="http://schemas.microsoft.com/office/drawing/2014/main" id="{332F389A-8B73-442F-BA34-113D63BE8959}"/>
              </a:ext>
            </a:extLst>
          </p:cNvPr>
          <p:cNvSpPr>
            <a:spLocks noGrp="1"/>
          </p:cNvSpPr>
          <p:nvPr>
            <p:ph type="pic" sz="quarter" idx="10" hasCustomPrompt="1"/>
          </p:nvPr>
        </p:nvSpPr>
        <p:spPr>
          <a:xfrm>
            <a:off x="304800" y="1295400"/>
            <a:ext cx="4114800" cy="2514600"/>
          </a:xfrm>
          <a:prstGeom prst="rect">
            <a:avLst/>
          </a:prstGeom>
        </p:spPr>
        <p:txBody>
          <a:bodyPr/>
          <a:lstStyle>
            <a:lvl1pPr marL="0" indent="0">
              <a:buNone/>
              <a:defRPr/>
            </a:lvl1pPr>
          </a:lstStyle>
          <a:p>
            <a:r>
              <a:rPr lang="en-US" dirty="0"/>
              <a:t>Insert picture</a:t>
            </a:r>
          </a:p>
        </p:txBody>
      </p:sp>
      <p:sp>
        <p:nvSpPr>
          <p:cNvPr id="16" name="Picture Placeholder 4">
            <a:extLst>
              <a:ext uri="{FF2B5EF4-FFF2-40B4-BE49-F238E27FC236}">
                <a16:creationId xmlns:a16="http://schemas.microsoft.com/office/drawing/2014/main" id="{E7AF8FCC-36AC-4132-949F-EBC1B36F1ECB}"/>
              </a:ext>
            </a:extLst>
          </p:cNvPr>
          <p:cNvSpPr>
            <a:spLocks noGrp="1"/>
          </p:cNvSpPr>
          <p:nvPr>
            <p:ph type="pic" sz="quarter" idx="11" hasCustomPrompt="1"/>
          </p:nvPr>
        </p:nvSpPr>
        <p:spPr>
          <a:xfrm>
            <a:off x="4724400" y="1295400"/>
            <a:ext cx="4114800" cy="2514600"/>
          </a:xfrm>
          <a:prstGeom prst="rect">
            <a:avLst/>
          </a:prstGeom>
        </p:spPr>
        <p:txBody>
          <a:bodyPr/>
          <a:lstStyle>
            <a:lvl1pPr marL="0" indent="0">
              <a:buNone/>
              <a:defRPr/>
            </a:lvl1pPr>
          </a:lstStyle>
          <a:p>
            <a:r>
              <a:rPr lang="en-US" dirty="0"/>
              <a:t>Insert picture</a:t>
            </a:r>
          </a:p>
        </p:txBody>
      </p:sp>
      <p:sp>
        <p:nvSpPr>
          <p:cNvPr id="17" name="Picture Placeholder 4">
            <a:extLst>
              <a:ext uri="{FF2B5EF4-FFF2-40B4-BE49-F238E27FC236}">
                <a16:creationId xmlns:a16="http://schemas.microsoft.com/office/drawing/2014/main" id="{06DE7829-61A6-4337-8B67-41E55F97E7D9}"/>
              </a:ext>
            </a:extLst>
          </p:cNvPr>
          <p:cNvSpPr>
            <a:spLocks noGrp="1"/>
          </p:cNvSpPr>
          <p:nvPr>
            <p:ph type="pic" sz="quarter" idx="12" hasCustomPrompt="1"/>
          </p:nvPr>
        </p:nvSpPr>
        <p:spPr>
          <a:xfrm>
            <a:off x="304800" y="4038600"/>
            <a:ext cx="4114800" cy="2514600"/>
          </a:xfrm>
          <a:prstGeom prst="rect">
            <a:avLst/>
          </a:prstGeom>
        </p:spPr>
        <p:txBody>
          <a:bodyPr/>
          <a:lstStyle>
            <a:lvl1pPr marL="0" indent="0">
              <a:buNone/>
              <a:defRPr/>
            </a:lvl1pPr>
          </a:lstStyle>
          <a:p>
            <a:r>
              <a:rPr lang="en-US" dirty="0"/>
              <a:t>Insert picture</a:t>
            </a:r>
          </a:p>
        </p:txBody>
      </p:sp>
      <p:sp>
        <p:nvSpPr>
          <p:cNvPr id="18" name="Picture Placeholder 4">
            <a:extLst>
              <a:ext uri="{FF2B5EF4-FFF2-40B4-BE49-F238E27FC236}">
                <a16:creationId xmlns:a16="http://schemas.microsoft.com/office/drawing/2014/main" id="{CA317768-63B4-4EA0-B134-B3178AEA0D51}"/>
              </a:ext>
            </a:extLst>
          </p:cNvPr>
          <p:cNvSpPr>
            <a:spLocks noGrp="1"/>
          </p:cNvSpPr>
          <p:nvPr>
            <p:ph type="pic" sz="quarter" idx="13" hasCustomPrompt="1"/>
          </p:nvPr>
        </p:nvSpPr>
        <p:spPr>
          <a:xfrm>
            <a:off x="4724400" y="4038600"/>
            <a:ext cx="4114800" cy="2514600"/>
          </a:xfrm>
          <a:prstGeom prst="rect">
            <a:avLst/>
          </a:prstGeom>
        </p:spPr>
        <p:txBody>
          <a:bodyPr/>
          <a:lstStyle>
            <a:lvl1pPr marL="0" indent="0">
              <a:buNone/>
              <a:defRPr/>
            </a:lvl1pPr>
          </a:lstStyle>
          <a:p>
            <a:r>
              <a:rPr lang="en-US" dirty="0"/>
              <a:t>Insert picture</a:t>
            </a:r>
          </a:p>
        </p:txBody>
      </p:sp>
    </p:spTree>
    <p:extLst>
      <p:ext uri="{BB962C8B-B14F-4D97-AF65-F5344CB8AC3E}">
        <p14:creationId xmlns:p14="http://schemas.microsoft.com/office/powerpoint/2010/main" val="125375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Plate">
    <p:spTree>
      <p:nvGrpSpPr>
        <p:cNvPr id="1" name=""/>
        <p:cNvGrpSpPr/>
        <p:nvPr/>
      </p:nvGrpSpPr>
      <p:grpSpPr>
        <a:xfrm>
          <a:off x="0" y="0"/>
          <a:ext cx="0" cy="0"/>
          <a:chOff x="0" y="0"/>
          <a:chExt cx="0" cy="0"/>
        </a:xfrm>
      </p:grpSpPr>
      <p:sp>
        <p:nvSpPr>
          <p:cNvPr id="12" name="Subtitle"/>
          <p:cNvSpPr txBox="1">
            <a:spLocks/>
          </p:cNvSpPr>
          <p:nvPr userDrawn="1"/>
        </p:nvSpPr>
        <p:spPr>
          <a:xfrm>
            <a:off x="3100648" y="5808847"/>
            <a:ext cx="2942705" cy="52033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2000" b="1" dirty="0">
              <a:latin typeface="Century Gothic" panose="020B0502020202020204" pitchFamily="34" charset="0"/>
            </a:endParaRPr>
          </a:p>
        </p:txBody>
      </p:sp>
      <p:pic>
        <p:nvPicPr>
          <p:cNvPr id="7" name="Logo">
            <a:extLst>
              <a:ext uri="{FF2B5EF4-FFF2-40B4-BE49-F238E27FC236}">
                <a16:creationId xmlns:a16="http://schemas.microsoft.com/office/drawing/2014/main" id="{CFF6E703-B445-4DFB-BC16-ACB2B795F2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21525"/>
            <a:ext cx="9143998" cy="2932101"/>
          </a:xfrm>
          <a:prstGeom prst="rect">
            <a:avLst/>
          </a:prstGeom>
        </p:spPr>
      </p:pic>
      <p:sp>
        <p:nvSpPr>
          <p:cNvPr id="11" name="Bottom triangle"/>
          <p:cNvSpPr/>
          <p:nvPr userDrawn="1"/>
        </p:nvSpPr>
        <p:spPr>
          <a:xfrm>
            <a:off x="-2" y="2895600"/>
            <a:ext cx="9144000" cy="457200"/>
          </a:xfrm>
          <a:prstGeom prst="rect">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extBox 1">
            <a:extLst>
              <a:ext uri="{FF2B5EF4-FFF2-40B4-BE49-F238E27FC236}">
                <a16:creationId xmlns:a16="http://schemas.microsoft.com/office/drawing/2014/main" id="{1F629AB3-CA8C-429C-9043-49FF6F5F0F28}"/>
              </a:ext>
            </a:extLst>
          </p:cNvPr>
          <p:cNvSpPr txBox="1"/>
          <p:nvPr userDrawn="1"/>
        </p:nvSpPr>
        <p:spPr>
          <a:xfrm>
            <a:off x="609600" y="4000222"/>
            <a:ext cx="7924800" cy="1867178"/>
          </a:xfrm>
          <a:prstGeom prst="rect">
            <a:avLst/>
          </a:prstGeom>
          <a:noFill/>
        </p:spPr>
        <p:txBody>
          <a:bodyPr wrap="square" rtlCol="0">
            <a:spAutoFit/>
          </a:bodyPr>
          <a:lstStyle/>
          <a:p>
            <a:pPr algn="ctr">
              <a:spcBef>
                <a:spcPts val="400"/>
              </a:spcBef>
            </a:pPr>
            <a:r>
              <a:rPr lang="en-US" sz="2800" dirty="0">
                <a:solidFill>
                  <a:srgbClr val="6C6463"/>
                </a:solidFill>
                <a:latin typeface="Century Gothic" panose="020B0502020202020204" pitchFamily="34" charset="0"/>
              </a:rPr>
              <a:t>We encourage other organizations to commit to being a Socially Conscious Animal Welfare Organization.</a:t>
            </a:r>
          </a:p>
          <a:p>
            <a:pPr algn="ctr">
              <a:spcBef>
                <a:spcPts val="400"/>
              </a:spcBef>
            </a:pPr>
            <a:r>
              <a:rPr lang="en-US" sz="2800" b="1" dirty="0">
                <a:solidFill>
                  <a:srgbClr val="6C6463"/>
                </a:solidFill>
                <a:latin typeface="Century Gothic" panose="020B0502020202020204" pitchFamily="34" charset="0"/>
              </a:rPr>
              <a:t>Visit </a:t>
            </a:r>
            <a:r>
              <a:rPr lang="en-US" sz="2800" b="1" dirty="0">
                <a:solidFill>
                  <a:srgbClr val="004581"/>
                </a:solidFill>
                <a:latin typeface="Century Gothic" panose="020B0502020202020204" pitchFamily="34" charset="0"/>
              </a:rPr>
              <a:t>scsheltering.org</a:t>
            </a:r>
            <a:r>
              <a:rPr lang="en-US" sz="2800" b="1" dirty="0">
                <a:solidFill>
                  <a:srgbClr val="6C6463"/>
                </a:solidFill>
                <a:latin typeface="Century Gothic" panose="020B0502020202020204" pitchFamily="34" charset="0"/>
              </a:rPr>
              <a:t> for more information.</a:t>
            </a:r>
          </a:p>
        </p:txBody>
      </p:sp>
    </p:spTree>
    <p:extLst>
      <p:ext uri="{BB962C8B-B14F-4D97-AF65-F5344CB8AC3E}">
        <p14:creationId xmlns:p14="http://schemas.microsoft.com/office/powerpoint/2010/main" val="217808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0">
                <a:srgbClr val="BCBDBC">
                  <a:tint val="66000"/>
                  <a:satMod val="160000"/>
                </a:srgbClr>
              </a:gs>
              <a:gs pos="50000">
                <a:srgbClr val="BCBDBC">
                  <a:tint val="44500"/>
                  <a:satMod val="160000"/>
                </a:srgbClr>
              </a:gs>
              <a:gs pos="100000">
                <a:srgbClr val="BCBDBC">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a:noFill/>
        </p:spPr>
        <p:txBody>
          <a:bodyPr>
            <a:normAutofit/>
          </a:bodyPr>
          <a:lstStyle>
            <a:lvl1pPr>
              <a:defRPr sz="3600">
                <a:solidFill>
                  <a:srgbClr val="F8F8F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marL="347472">
              <a:lnSpc>
                <a:spcPts val="2600"/>
              </a:lnSpc>
              <a:defRPr sz="2400">
                <a:latin typeface="Century Gothic" panose="020B0502020202020204" pitchFamily="34" charset="0"/>
              </a:defRPr>
            </a:lvl1pPr>
            <a:lvl2pPr marL="640080" indent="-283464">
              <a:lnSpc>
                <a:spcPts val="2600"/>
              </a:lnSpc>
              <a:spcBef>
                <a:spcPts val="600"/>
              </a:spcBef>
              <a:defRPr sz="2400">
                <a:latin typeface="Century Gothic" panose="020B0502020202020204" pitchFamily="34" charset="0"/>
              </a:defRPr>
            </a:lvl2pPr>
            <a:lvl3pPr marL="822960" indent="-182880">
              <a:lnSpc>
                <a:spcPts val="2600"/>
              </a:lnSpc>
              <a:spcBef>
                <a:spcPts val="600"/>
              </a:spcBef>
              <a:defRPr sz="2400">
                <a:latin typeface="Century Gothic" panose="020B0502020202020204" pitchFamily="34" charset="0"/>
              </a:defRPr>
            </a:lvl3pPr>
            <a:lvl4pPr marL="1097280" indent="-256032">
              <a:lnSpc>
                <a:spcPts val="2600"/>
              </a:lnSpc>
              <a:spcBef>
                <a:spcPts val="600"/>
              </a:spcBef>
              <a:defRPr sz="2400">
                <a:latin typeface="Century Gothic" panose="020B0502020202020204" pitchFamily="34" charset="0"/>
              </a:defRPr>
            </a:lvl4pPr>
            <a:lvl5pPr marL="1325880" indent="-228600">
              <a:lnSpc>
                <a:spcPts val="2600"/>
              </a:lnSpc>
              <a:spcBef>
                <a:spcPts val="600"/>
              </a:spcBef>
              <a:defRPr sz="2400">
                <a:latin typeface="Century Gothic" panose="020B0502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4648200" y="1600200"/>
            <a:ext cx="4038600" cy="4525963"/>
          </a:xfrm>
          <a:prstGeom prst="rect">
            <a:avLst/>
          </a:prstGeom>
        </p:spPr>
        <p:txBody>
          <a:bodyPr>
            <a:normAutofit/>
          </a:bodyPr>
          <a:lstStyle>
            <a:lvl1pPr marL="347472">
              <a:lnSpc>
                <a:spcPts val="2800"/>
              </a:lnSpc>
              <a:defRPr sz="2400">
                <a:latin typeface="Century Gothic" panose="020B0502020202020204" pitchFamily="34" charset="0"/>
              </a:defRPr>
            </a:lvl1pPr>
            <a:lvl2pPr marL="640080" indent="-283464">
              <a:lnSpc>
                <a:spcPts val="2400"/>
              </a:lnSpc>
              <a:spcBef>
                <a:spcPts val="200"/>
              </a:spcBef>
              <a:defRPr sz="2400">
                <a:latin typeface="Century Gothic" panose="020B0502020202020204" pitchFamily="34" charset="0"/>
              </a:defRPr>
            </a:lvl2pPr>
            <a:lvl3pPr marL="822960" indent="-182880">
              <a:defRPr sz="2400">
                <a:latin typeface="Century Gothic" panose="020B0502020202020204" pitchFamily="34" charset="0"/>
              </a:defRPr>
            </a:lvl3pPr>
            <a:lvl4pPr marL="1097280" indent="-256032">
              <a:spcBef>
                <a:spcPts val="200"/>
              </a:spcBef>
              <a:defRPr sz="2400">
                <a:latin typeface="Century Gothic" panose="020B0502020202020204" pitchFamily="34" charset="0"/>
              </a:defRPr>
            </a:lvl4pPr>
            <a:lvl5pPr marL="1325880" indent="-228600">
              <a:spcBef>
                <a:spcPts val="200"/>
              </a:spcBef>
              <a:defRPr sz="2400">
                <a:latin typeface="Century Gothic" panose="020B0502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3121-E705-4C6A-BF86-7F46868A9E59}"/>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95985D-6E90-424F-9EB5-D46F3DF6661E}"/>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DD2CB-9079-41E9-9789-2C781EA31431}"/>
              </a:ext>
            </a:extLst>
          </p:cNvPr>
          <p:cNvSpPr>
            <a:spLocks noGrp="1"/>
          </p:cNvSpPr>
          <p:nvPr>
            <p:ph type="dt" sz="half" idx="10"/>
          </p:nvPr>
        </p:nvSpPr>
        <p:spPr>
          <a:xfrm>
            <a:off x="628650" y="6356351"/>
            <a:ext cx="2057400" cy="365125"/>
          </a:xfrm>
          <a:prstGeom prst="rect">
            <a:avLst/>
          </a:prstGeom>
        </p:spPr>
        <p:txBody>
          <a:bodyPr/>
          <a:lstStyle/>
          <a:p>
            <a:fld id="{704A0160-9A9E-458D-B12A-F0D90C45F750}" type="datetimeFigureOut">
              <a:rPr lang="en-US" smtClean="0"/>
              <a:t>11/11/2020</a:t>
            </a:fld>
            <a:endParaRPr lang="en-US"/>
          </a:p>
        </p:txBody>
      </p:sp>
      <p:sp>
        <p:nvSpPr>
          <p:cNvPr id="5" name="Footer Placeholder 4">
            <a:extLst>
              <a:ext uri="{FF2B5EF4-FFF2-40B4-BE49-F238E27FC236}">
                <a16:creationId xmlns:a16="http://schemas.microsoft.com/office/drawing/2014/main" id="{B84D4B70-70CC-4F0F-BF58-5F12E602E05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87C09C-0766-42B6-A988-F29AB132AB4F}"/>
              </a:ext>
            </a:extLst>
          </p:cNvPr>
          <p:cNvSpPr>
            <a:spLocks noGrp="1"/>
          </p:cNvSpPr>
          <p:nvPr>
            <p:ph type="sldNum" sz="quarter" idx="12"/>
          </p:nvPr>
        </p:nvSpPr>
        <p:spPr>
          <a:xfrm>
            <a:off x="6457950" y="6356351"/>
            <a:ext cx="2057400" cy="365125"/>
          </a:xfrm>
          <a:prstGeom prst="rect">
            <a:avLst/>
          </a:prstGeom>
        </p:spPr>
        <p:txBody>
          <a:bodyPr/>
          <a:lstStyle/>
          <a:p>
            <a:fld id="{CA815A94-1AE3-4A6F-9F5F-ECD8ADE411BA}" type="slidenum">
              <a:rPr lang="en-US" smtClean="0"/>
              <a:t>‹#›</a:t>
            </a:fld>
            <a:endParaRPr lang="en-US"/>
          </a:p>
        </p:txBody>
      </p:sp>
    </p:spTree>
    <p:extLst>
      <p:ext uri="{BB962C8B-B14F-4D97-AF65-F5344CB8AC3E}">
        <p14:creationId xmlns:p14="http://schemas.microsoft.com/office/powerpoint/2010/main" val="66520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331750"/>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67" r:id="rId5"/>
    <p:sldLayoutId id="2147483687" r:id="rId6"/>
    <p:sldLayoutId id="2147483649" r:id="rId7"/>
    <p:sldLayoutId id="2147483663" r:id="rId8"/>
    <p:sldLayoutId id="2147483671" r:id="rId9"/>
    <p:sldLayoutId id="2147483686"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 for joining us today for this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22308-5F46-472A-BBC7-82A88F5DA79D}"/>
              </a:ext>
            </a:extLst>
          </p:cNvPr>
          <p:cNvSpPr>
            <a:spLocks noGrp="1"/>
          </p:cNvSpPr>
          <p:nvPr>
            <p:ph type="body" sz="quarter" idx="10"/>
          </p:nvPr>
        </p:nvSpPr>
        <p:spPr/>
        <p:txBody>
          <a:bodyPr/>
          <a:lstStyle/>
          <a:p>
            <a:r>
              <a:rPr lang="en-US" dirty="0"/>
              <a:t>The fundamental goal of a Socially Conscious </a:t>
            </a:r>
            <a:br>
              <a:rPr lang="en-US" dirty="0"/>
            </a:br>
            <a:r>
              <a:rPr lang="en-US" dirty="0"/>
              <a:t>Community is to create best outcomes </a:t>
            </a:r>
            <a:br>
              <a:rPr lang="en-US" dirty="0"/>
            </a:br>
            <a:r>
              <a:rPr lang="en-US" dirty="0"/>
              <a:t>for all animals. The responsibilities of </a:t>
            </a:r>
            <a:br>
              <a:rPr lang="en-US" dirty="0"/>
            </a:br>
            <a:r>
              <a:rPr lang="en-US" dirty="0"/>
              <a:t>Socially Conscious Shelters include:</a:t>
            </a:r>
          </a:p>
        </p:txBody>
      </p:sp>
      <p:pic>
        <p:nvPicPr>
          <p:cNvPr id="6" name="Picture Placeholder 5" descr="Icon&#10;&#10;Description automatically generated">
            <a:extLst>
              <a:ext uri="{FF2B5EF4-FFF2-40B4-BE49-F238E27FC236}">
                <a16:creationId xmlns:a16="http://schemas.microsoft.com/office/drawing/2014/main" id="{D2C93CD7-F8C7-4CEB-BD37-8A0820718D6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ext Placeholder 3">
            <a:extLst>
              <a:ext uri="{FF2B5EF4-FFF2-40B4-BE49-F238E27FC236}">
                <a16:creationId xmlns:a16="http://schemas.microsoft.com/office/drawing/2014/main" id="{AA8B9F07-977C-49FA-91F3-83196F9831C0}"/>
              </a:ext>
            </a:extLst>
          </p:cNvPr>
          <p:cNvSpPr>
            <a:spLocks noGrp="1"/>
          </p:cNvSpPr>
          <p:nvPr>
            <p:ph type="body" sz="quarter" idx="12"/>
          </p:nvPr>
        </p:nvSpPr>
        <p:spPr/>
        <p:txBody>
          <a:bodyPr/>
          <a:lstStyle/>
          <a:p>
            <a:r>
              <a:rPr lang="en-US" dirty="0"/>
              <a:t>Aligning policy with the needs of the community</a:t>
            </a:r>
          </a:p>
        </p:txBody>
      </p:sp>
    </p:spTree>
    <p:extLst>
      <p:ext uri="{BB962C8B-B14F-4D97-AF65-F5344CB8AC3E}">
        <p14:creationId xmlns:p14="http://schemas.microsoft.com/office/powerpoint/2010/main" val="147889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434A8D-1413-4E74-9399-6750BE4BC2C5}"/>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264" b="7264"/>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0744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22308-5F46-472A-BBC7-82A88F5DA79D}"/>
              </a:ext>
            </a:extLst>
          </p:cNvPr>
          <p:cNvSpPr>
            <a:spLocks noGrp="1"/>
          </p:cNvSpPr>
          <p:nvPr>
            <p:ph type="body" sz="quarter" idx="10"/>
          </p:nvPr>
        </p:nvSpPr>
        <p:spPr/>
        <p:txBody>
          <a:bodyPr/>
          <a:lstStyle/>
          <a:p>
            <a:r>
              <a:rPr lang="en-US" dirty="0"/>
              <a:t>The fundamental goal of a Socially Conscious </a:t>
            </a:r>
            <a:br>
              <a:rPr lang="en-US" dirty="0"/>
            </a:br>
            <a:r>
              <a:rPr lang="en-US" dirty="0"/>
              <a:t>Community is to create best outcomes </a:t>
            </a:r>
            <a:br>
              <a:rPr lang="en-US" dirty="0"/>
            </a:br>
            <a:r>
              <a:rPr lang="en-US" dirty="0"/>
              <a:t>for all animals. The responsibilities of </a:t>
            </a:r>
            <a:br>
              <a:rPr lang="en-US" dirty="0"/>
            </a:br>
            <a:r>
              <a:rPr lang="en-US" dirty="0"/>
              <a:t>Socially Conscious Shelters include:</a:t>
            </a:r>
          </a:p>
        </p:txBody>
      </p:sp>
      <p:pic>
        <p:nvPicPr>
          <p:cNvPr id="6" name="Picture Placeholder 5" descr="Icon&#10;&#10;Description automatically generated">
            <a:extLst>
              <a:ext uri="{FF2B5EF4-FFF2-40B4-BE49-F238E27FC236}">
                <a16:creationId xmlns:a16="http://schemas.microsoft.com/office/drawing/2014/main" id="{59A366F7-23DE-4B0F-A986-08E0C9E3DE9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48" b="48"/>
          <a:stretch>
            <a:fillRect/>
          </a:stretch>
        </p:blipFill>
        <p:spPr/>
      </p:pic>
      <p:sp>
        <p:nvSpPr>
          <p:cNvPr id="4" name="Text Placeholder 3">
            <a:extLst>
              <a:ext uri="{FF2B5EF4-FFF2-40B4-BE49-F238E27FC236}">
                <a16:creationId xmlns:a16="http://schemas.microsoft.com/office/drawing/2014/main" id="{AA8B9F07-977C-49FA-91F3-83196F9831C0}"/>
              </a:ext>
            </a:extLst>
          </p:cNvPr>
          <p:cNvSpPr>
            <a:spLocks noGrp="1"/>
          </p:cNvSpPr>
          <p:nvPr>
            <p:ph type="body" sz="quarter" idx="12"/>
          </p:nvPr>
        </p:nvSpPr>
        <p:spPr/>
        <p:txBody>
          <a:bodyPr/>
          <a:lstStyle/>
          <a:p>
            <a:r>
              <a:rPr lang="en-US" dirty="0"/>
              <a:t>Enhancing the human-animal bond through thoughtful placements and post- adoption support</a:t>
            </a:r>
          </a:p>
        </p:txBody>
      </p:sp>
    </p:spTree>
    <p:extLst>
      <p:ext uri="{BB962C8B-B14F-4D97-AF65-F5344CB8AC3E}">
        <p14:creationId xmlns:p14="http://schemas.microsoft.com/office/powerpoint/2010/main" val="379957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7BBCB07-A226-4AFA-9131-186927CE3A6A}"/>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p:blipFill>
        <p:spPr>
          <a:xfrm>
            <a:off x="493899" y="1371598"/>
            <a:ext cx="2989581" cy="2992451"/>
          </a:xfrm>
        </p:spPr>
      </p:pic>
      <p:pic>
        <p:nvPicPr>
          <p:cNvPr id="10" name="Picture 36">
            <a:extLst>
              <a:ext uri="{FF2B5EF4-FFF2-40B4-BE49-F238E27FC236}">
                <a16:creationId xmlns:a16="http://schemas.microsoft.com/office/drawing/2014/main" id="{4C2E1789-969F-444A-9377-82ECECF2DB53}"/>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4173" b="4173"/>
          <a:stretch>
            <a:fillRect/>
          </a:stretch>
        </p:blipFill>
        <p:spPr bwMode="auto">
          <a:xfrm>
            <a:off x="3713163" y="1371600"/>
            <a:ext cx="4897437" cy="2992438"/>
          </a:xfrm>
          <a:prstGeom prst="rect">
            <a:avLst/>
          </a:prstGeom>
          <a:noFill/>
          <a:ln w="1270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2" name="Picture 34">
            <a:extLst>
              <a:ext uri="{FF2B5EF4-FFF2-40B4-BE49-F238E27FC236}">
                <a16:creationId xmlns:a16="http://schemas.microsoft.com/office/drawing/2014/main" id="{6FFC8902-4B29-469C-A4B3-A1B3A1E57538}"/>
              </a:ext>
            </a:extLst>
          </p:cNvPr>
          <p:cNvPicPr>
            <a:picLocks noGrp="1" noChangeAspect="1" noChangeArrowheads="1"/>
          </p:cNvPicPr>
          <p:nvPr>
            <p:ph type="pic" sz="quarter" idx="12"/>
          </p:nvPr>
        </p:nvPicPr>
        <p:blipFill>
          <a:blip r:embed="rId4" cstate="print">
            <a:extLst>
              <a:ext uri="{28A0092B-C50C-407E-A947-70E740481C1C}">
                <a14:useLocalDpi xmlns:a14="http://schemas.microsoft.com/office/drawing/2010/main" val="0"/>
              </a:ext>
            </a:extLst>
          </a:blip>
          <a:srcRect l="2387" r="2387"/>
          <a:stretch>
            <a:fillRect/>
          </a:stretch>
        </p:blipFill>
        <p:spPr bwMode="auto">
          <a:xfrm>
            <a:off x="471488" y="4559300"/>
            <a:ext cx="2555875" cy="1789113"/>
          </a:xfrm>
          <a:prstGeom prst="rect">
            <a:avLst/>
          </a:prstGeom>
          <a:noFill/>
          <a:ln w="1270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3" name="Picture 1">
            <a:extLst>
              <a:ext uri="{FF2B5EF4-FFF2-40B4-BE49-F238E27FC236}">
                <a16:creationId xmlns:a16="http://schemas.microsoft.com/office/drawing/2014/main" id="{01D7A3BD-6B53-458C-993D-F90674AF5FBF}"/>
              </a:ext>
            </a:extLst>
          </p:cNvPr>
          <p:cNvPicPr>
            <a:picLocks noGrp="1" noChangeAspect="1" noChangeArrowheads="1"/>
          </p:cNvPicPr>
          <p:nvPr>
            <p:ph type="pic" sz="quarter" idx="13"/>
          </p:nvPr>
        </p:nvPicPr>
        <p:blipFill rotWithShape="1">
          <a:blip r:embed="rId5">
            <a:extLst>
              <a:ext uri="{28A0092B-C50C-407E-A947-70E740481C1C}">
                <a14:useLocalDpi xmlns:a14="http://schemas.microsoft.com/office/drawing/2010/main" val="0"/>
              </a:ext>
            </a:extLst>
          </a:blip>
          <a:srcRect t="27361" b="27361"/>
          <a:stretch/>
        </p:blipFill>
        <p:spPr bwMode="auto">
          <a:xfrm>
            <a:off x="3252788" y="4559300"/>
            <a:ext cx="2559050" cy="1790700"/>
          </a:xfrm>
          <a:prstGeom prst="rect">
            <a:avLst/>
          </a:prstGeom>
          <a:noFill/>
          <a:ln w="1270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4" name="Picture 3">
            <a:extLst>
              <a:ext uri="{FF2B5EF4-FFF2-40B4-BE49-F238E27FC236}">
                <a16:creationId xmlns:a16="http://schemas.microsoft.com/office/drawing/2014/main" id="{F48A9EF0-6757-4C04-9760-0776A64E257B}"/>
              </a:ext>
            </a:extLst>
          </p:cNvPr>
          <p:cNvPicPr>
            <a:picLocks noGrp="1" noChangeAspect="1" noChangeArrowheads="1"/>
          </p:cNvPicPr>
          <p:nvPr>
            <p:ph type="pic" sz="quarter" idx="14"/>
          </p:nvPr>
        </p:nvPicPr>
        <p:blipFill>
          <a:blip r:embed="rId6">
            <a:extLst>
              <a:ext uri="{28A0092B-C50C-407E-A947-70E740481C1C}">
                <a14:useLocalDpi xmlns:a14="http://schemas.microsoft.com/office/drawing/2010/main" val="0"/>
              </a:ext>
            </a:extLst>
          </a:blip>
          <a:srcRect t="23743" b="23743"/>
          <a:stretch>
            <a:fillRect/>
          </a:stretch>
        </p:blipFill>
        <p:spPr bwMode="auto">
          <a:xfrm>
            <a:off x="6053138" y="4559300"/>
            <a:ext cx="2557462" cy="1790700"/>
          </a:xfrm>
          <a:prstGeom prst="rect">
            <a:avLst/>
          </a:prstGeom>
          <a:noFill/>
          <a:ln w="1270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0732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22308-5F46-472A-BBC7-82A88F5DA79D}"/>
              </a:ext>
            </a:extLst>
          </p:cNvPr>
          <p:cNvSpPr>
            <a:spLocks noGrp="1"/>
          </p:cNvSpPr>
          <p:nvPr>
            <p:ph type="body" sz="quarter" idx="10"/>
          </p:nvPr>
        </p:nvSpPr>
        <p:spPr/>
        <p:txBody>
          <a:bodyPr/>
          <a:lstStyle/>
          <a:p>
            <a:r>
              <a:rPr lang="en-US" dirty="0"/>
              <a:t>The fundamental goal of a Socially Conscious </a:t>
            </a:r>
            <a:br>
              <a:rPr lang="en-US" dirty="0"/>
            </a:br>
            <a:r>
              <a:rPr lang="en-US" dirty="0"/>
              <a:t>Community is to create best outcomes </a:t>
            </a:r>
            <a:br>
              <a:rPr lang="en-US" dirty="0"/>
            </a:br>
            <a:r>
              <a:rPr lang="en-US" dirty="0"/>
              <a:t>for all animals. The responsibilities of </a:t>
            </a:r>
            <a:br>
              <a:rPr lang="en-US" dirty="0"/>
            </a:br>
            <a:r>
              <a:rPr lang="en-US" dirty="0"/>
              <a:t>Socially Conscious Shelters include:</a:t>
            </a:r>
          </a:p>
        </p:txBody>
      </p:sp>
      <p:pic>
        <p:nvPicPr>
          <p:cNvPr id="6" name="Picture Placeholder 5">
            <a:extLst>
              <a:ext uri="{FF2B5EF4-FFF2-40B4-BE49-F238E27FC236}">
                <a16:creationId xmlns:a16="http://schemas.microsoft.com/office/drawing/2014/main" id="{59A366F7-23DE-4B0F-A986-08E0C9E3DE9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p:blipFill>
        <p:spPr>
          <a:xfrm>
            <a:off x="457200" y="3048000"/>
            <a:ext cx="2286000" cy="2286000"/>
          </a:xfrm>
        </p:spPr>
      </p:pic>
      <p:sp>
        <p:nvSpPr>
          <p:cNvPr id="4" name="Text Placeholder 3">
            <a:extLst>
              <a:ext uri="{FF2B5EF4-FFF2-40B4-BE49-F238E27FC236}">
                <a16:creationId xmlns:a16="http://schemas.microsoft.com/office/drawing/2014/main" id="{AA8B9F07-977C-49FA-91F3-83196F9831C0}"/>
              </a:ext>
            </a:extLst>
          </p:cNvPr>
          <p:cNvSpPr>
            <a:spLocks noGrp="1"/>
          </p:cNvSpPr>
          <p:nvPr>
            <p:ph type="body" sz="quarter" idx="12"/>
          </p:nvPr>
        </p:nvSpPr>
        <p:spPr/>
        <p:txBody>
          <a:bodyPr/>
          <a:lstStyle/>
          <a:p>
            <a:r>
              <a:rPr lang="en-US" dirty="0"/>
              <a:t>Considering the health and wellness of each animal and each community when transferring animals between communities</a:t>
            </a:r>
          </a:p>
        </p:txBody>
      </p:sp>
    </p:spTree>
    <p:extLst>
      <p:ext uri="{BB962C8B-B14F-4D97-AF65-F5344CB8AC3E}">
        <p14:creationId xmlns:p14="http://schemas.microsoft.com/office/powerpoint/2010/main" val="281340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C872B6F-7C2F-4ABC-A1C3-0DAE19C1F5CC}"/>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222" b="7222"/>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9254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22308-5F46-472A-BBC7-82A88F5DA79D}"/>
              </a:ext>
            </a:extLst>
          </p:cNvPr>
          <p:cNvSpPr>
            <a:spLocks noGrp="1"/>
          </p:cNvSpPr>
          <p:nvPr>
            <p:ph type="body" sz="quarter" idx="10"/>
          </p:nvPr>
        </p:nvSpPr>
        <p:spPr/>
        <p:txBody>
          <a:bodyPr/>
          <a:lstStyle/>
          <a:p>
            <a:r>
              <a:rPr lang="en-US" dirty="0"/>
              <a:t>The fundamental goal of a Socially Conscious </a:t>
            </a:r>
            <a:br>
              <a:rPr lang="en-US" dirty="0"/>
            </a:br>
            <a:r>
              <a:rPr lang="en-US" dirty="0"/>
              <a:t>Community is to create best outcomes </a:t>
            </a:r>
            <a:br>
              <a:rPr lang="en-US" dirty="0"/>
            </a:br>
            <a:r>
              <a:rPr lang="en-US" dirty="0"/>
              <a:t>for all animals. The responsibilities of </a:t>
            </a:r>
            <a:br>
              <a:rPr lang="en-US" dirty="0"/>
            </a:br>
            <a:r>
              <a:rPr lang="en-US" dirty="0"/>
              <a:t>Socially Conscious Shelters include:</a:t>
            </a:r>
          </a:p>
        </p:txBody>
      </p:sp>
      <p:pic>
        <p:nvPicPr>
          <p:cNvPr id="6" name="Picture Placeholder 5">
            <a:extLst>
              <a:ext uri="{FF2B5EF4-FFF2-40B4-BE49-F238E27FC236}">
                <a16:creationId xmlns:a16="http://schemas.microsoft.com/office/drawing/2014/main" id="{59A366F7-23DE-4B0F-A986-08E0C9E3DE9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p:blipFill>
        <p:spPr>
          <a:xfrm>
            <a:off x="458296" y="3048000"/>
            <a:ext cx="2283808" cy="2286000"/>
          </a:xfrm>
        </p:spPr>
      </p:pic>
      <p:sp>
        <p:nvSpPr>
          <p:cNvPr id="4" name="Text Placeholder 3">
            <a:extLst>
              <a:ext uri="{FF2B5EF4-FFF2-40B4-BE49-F238E27FC236}">
                <a16:creationId xmlns:a16="http://schemas.microsoft.com/office/drawing/2014/main" id="{AA8B9F07-977C-49FA-91F3-83196F9831C0}"/>
              </a:ext>
            </a:extLst>
          </p:cNvPr>
          <p:cNvSpPr>
            <a:spLocks noGrp="1"/>
          </p:cNvSpPr>
          <p:nvPr>
            <p:ph type="body" sz="quarter" idx="12"/>
          </p:nvPr>
        </p:nvSpPr>
        <p:spPr/>
        <p:txBody>
          <a:bodyPr/>
          <a:lstStyle/>
          <a:p>
            <a:r>
              <a:rPr lang="en-US" dirty="0"/>
              <a:t>Fostering a culture of transparency, ethical </a:t>
            </a:r>
            <a:br>
              <a:rPr lang="en-US" dirty="0"/>
            </a:br>
            <a:r>
              <a:rPr lang="en-US" dirty="0"/>
              <a:t>decision making, mutual respect, continual learning and collaboration</a:t>
            </a:r>
          </a:p>
        </p:txBody>
      </p:sp>
    </p:spTree>
    <p:extLst>
      <p:ext uri="{BB962C8B-B14F-4D97-AF65-F5344CB8AC3E}">
        <p14:creationId xmlns:p14="http://schemas.microsoft.com/office/powerpoint/2010/main" val="424289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DE4924D-5242-4106-91AF-B4321B1EE4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169" r="6169"/>
          <a:stretch>
            <a:fillRect/>
          </a:stretch>
        </p:blipFill>
        <p:spPr>
          <a:xfrm>
            <a:off x="0" y="990600"/>
            <a:ext cx="9144000" cy="5867400"/>
          </a:xfrm>
          <a:prstGeom prst="rect">
            <a:avLst/>
          </a:prstGeom>
        </p:spPr>
      </p:pic>
    </p:spTree>
    <p:extLst>
      <p:ext uri="{BB962C8B-B14F-4D97-AF65-F5344CB8AC3E}">
        <p14:creationId xmlns:p14="http://schemas.microsoft.com/office/powerpoint/2010/main" val="388375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77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790269-1861-411A-BA40-1343C65E338F}"/>
              </a:ext>
            </a:extLst>
          </p:cNvPr>
          <p:cNvSpPr>
            <a:spLocks noGrp="1"/>
          </p:cNvSpPr>
          <p:nvPr>
            <p:ph type="body" sz="quarter" idx="10"/>
          </p:nvPr>
        </p:nvSpPr>
        <p:spPr/>
        <p:txBody>
          <a:bodyPr/>
          <a:lstStyle/>
          <a:p>
            <a:r>
              <a:rPr lang="en-US" dirty="0"/>
              <a:t>The fundamental goal of a Socially Conscious </a:t>
            </a:r>
            <a:br>
              <a:rPr lang="en-US" dirty="0"/>
            </a:br>
            <a:r>
              <a:rPr lang="en-US" dirty="0"/>
              <a:t>Community is to create best outcomes </a:t>
            </a:r>
            <a:br>
              <a:rPr lang="en-US" dirty="0"/>
            </a:br>
            <a:r>
              <a:rPr lang="en-US" dirty="0"/>
              <a:t>for all animals. The responsibilities of </a:t>
            </a:r>
            <a:br>
              <a:rPr lang="en-US" dirty="0"/>
            </a:br>
            <a:r>
              <a:rPr lang="en-US" dirty="0"/>
              <a:t>Socially Conscious Shelters include:</a:t>
            </a:r>
          </a:p>
        </p:txBody>
      </p:sp>
      <p:pic>
        <p:nvPicPr>
          <p:cNvPr id="6" name="Picture Placeholder 5" descr="Icon&#10;&#10;Description automatically generated">
            <a:extLst>
              <a:ext uri="{FF2B5EF4-FFF2-40B4-BE49-F238E27FC236}">
                <a16:creationId xmlns:a16="http://schemas.microsoft.com/office/drawing/2014/main" id="{F3A5656A-C581-4E79-A645-7E103ED86939}"/>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ext Placeholder 3">
            <a:extLst>
              <a:ext uri="{FF2B5EF4-FFF2-40B4-BE49-F238E27FC236}">
                <a16:creationId xmlns:a16="http://schemas.microsoft.com/office/drawing/2014/main" id="{8A58A21C-2623-4E6D-8A76-5417180EE00F}"/>
              </a:ext>
            </a:extLst>
          </p:cNvPr>
          <p:cNvSpPr>
            <a:spLocks noGrp="1"/>
          </p:cNvSpPr>
          <p:nvPr>
            <p:ph type="body" sz="quarter" idx="12"/>
          </p:nvPr>
        </p:nvSpPr>
        <p:spPr/>
        <p:txBody>
          <a:bodyPr/>
          <a:lstStyle/>
          <a:p>
            <a:r>
              <a:rPr lang="en-US" dirty="0"/>
              <a:t>Ensuring every unwanted </a:t>
            </a:r>
            <a:br>
              <a:rPr lang="en-US" dirty="0"/>
            </a:br>
            <a:r>
              <a:rPr lang="en-US" dirty="0"/>
              <a:t>or homeless pet has a </a:t>
            </a:r>
            <a:br>
              <a:rPr lang="en-US" dirty="0"/>
            </a:br>
            <a:r>
              <a:rPr lang="en-US" dirty="0"/>
              <a:t>safe place to go for shelter and care</a:t>
            </a:r>
          </a:p>
          <a:p>
            <a:endParaRPr lang="en-US" dirty="0"/>
          </a:p>
        </p:txBody>
      </p:sp>
    </p:spTree>
    <p:extLst>
      <p:ext uri="{BB962C8B-B14F-4D97-AF65-F5344CB8AC3E}">
        <p14:creationId xmlns:p14="http://schemas.microsoft.com/office/powerpoint/2010/main" val="233181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B6689749-A4DD-4CE7-8632-2A0DBA1DA17C}"/>
              </a:ext>
            </a:extLst>
          </p:cNvPr>
          <p:cNvPicPr>
            <a:picLocks noGrp="1" noChangeAspect="1" noChangeArrowheads="1"/>
          </p:cNvPicPr>
          <p:nvPr>
            <p:ph type="pic" sz="quarter" idx="10"/>
          </p:nvPr>
        </p:nvPicPr>
        <p:blipFill>
          <a:blip r:embed="rId2" cstate="print">
            <a:extLst>
              <a:ext uri="{28A0092B-C50C-407E-A947-70E740481C1C}">
                <a14:useLocalDpi xmlns:a14="http://schemas.microsoft.com/office/drawing/2010/main" val="0"/>
              </a:ext>
            </a:extLst>
          </a:blip>
          <a:srcRect t="1753" b="1753"/>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5644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22308-5F46-472A-BBC7-82A88F5DA79D}"/>
              </a:ext>
            </a:extLst>
          </p:cNvPr>
          <p:cNvSpPr>
            <a:spLocks noGrp="1"/>
          </p:cNvSpPr>
          <p:nvPr>
            <p:ph type="body" sz="quarter" idx="10"/>
          </p:nvPr>
        </p:nvSpPr>
        <p:spPr/>
        <p:txBody>
          <a:bodyPr/>
          <a:lstStyle/>
          <a:p>
            <a:r>
              <a:rPr lang="en-US" dirty="0"/>
              <a:t>The fundamental goal of a Socially Conscious </a:t>
            </a:r>
            <a:br>
              <a:rPr lang="en-US" dirty="0"/>
            </a:br>
            <a:r>
              <a:rPr lang="en-US" dirty="0"/>
              <a:t>Community is to create best outcomes </a:t>
            </a:r>
            <a:br>
              <a:rPr lang="en-US" dirty="0"/>
            </a:br>
            <a:r>
              <a:rPr lang="en-US" dirty="0"/>
              <a:t>for all animals. The responsibilities of </a:t>
            </a:r>
            <a:br>
              <a:rPr lang="en-US" dirty="0"/>
            </a:br>
            <a:r>
              <a:rPr lang="en-US" dirty="0"/>
              <a:t>Socially Conscious Shelters include:</a:t>
            </a:r>
          </a:p>
        </p:txBody>
      </p:sp>
      <p:pic>
        <p:nvPicPr>
          <p:cNvPr id="6" name="Picture Placeholder 5" descr="Icon&#10;&#10;Description automatically generated">
            <a:extLst>
              <a:ext uri="{FF2B5EF4-FFF2-40B4-BE49-F238E27FC236}">
                <a16:creationId xmlns:a16="http://schemas.microsoft.com/office/drawing/2014/main" id="{0BD449D5-7314-4BBC-A02D-F9A7E3113C57}"/>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ext Placeholder 3">
            <a:extLst>
              <a:ext uri="{FF2B5EF4-FFF2-40B4-BE49-F238E27FC236}">
                <a16:creationId xmlns:a16="http://schemas.microsoft.com/office/drawing/2014/main" id="{AA8B9F07-977C-49FA-91F3-83196F9831C0}"/>
              </a:ext>
            </a:extLst>
          </p:cNvPr>
          <p:cNvSpPr>
            <a:spLocks noGrp="1"/>
          </p:cNvSpPr>
          <p:nvPr>
            <p:ph type="body" sz="quarter" idx="12"/>
          </p:nvPr>
        </p:nvSpPr>
        <p:spPr/>
        <p:txBody>
          <a:bodyPr/>
          <a:lstStyle/>
          <a:p>
            <a:r>
              <a:rPr lang="en-US" dirty="0"/>
              <a:t>Placing every healthy and safe animal</a:t>
            </a:r>
          </a:p>
        </p:txBody>
      </p:sp>
    </p:spTree>
    <p:extLst>
      <p:ext uri="{BB962C8B-B14F-4D97-AF65-F5344CB8AC3E}">
        <p14:creationId xmlns:p14="http://schemas.microsoft.com/office/powerpoint/2010/main" val="245723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6FD998FD-F347-4701-AA0A-96B4FDE299FF}"/>
              </a:ext>
            </a:extLst>
          </p:cNvPr>
          <p:cNvPicPr>
            <a:picLocks noGrp="1" noChangeAspect="1" noChangeArrowheads="1"/>
          </p:cNvPicPr>
          <p:nvPr>
            <p:ph type="pic" sz="quarter" idx="10"/>
          </p:nvPr>
        </p:nvPicPr>
        <p:blipFill>
          <a:blip r:embed="rId2" cstate="print">
            <a:extLst>
              <a:ext uri="{28A0092B-C50C-407E-A947-70E740481C1C}">
                <a14:useLocalDpi xmlns:a14="http://schemas.microsoft.com/office/drawing/2010/main" val="0"/>
              </a:ext>
            </a:extLst>
          </a:blip>
          <a:srcRect t="1869" b="1869"/>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313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22308-5F46-472A-BBC7-82A88F5DA79D}"/>
              </a:ext>
            </a:extLst>
          </p:cNvPr>
          <p:cNvSpPr>
            <a:spLocks noGrp="1"/>
          </p:cNvSpPr>
          <p:nvPr>
            <p:ph type="body" sz="quarter" idx="10"/>
          </p:nvPr>
        </p:nvSpPr>
        <p:spPr/>
        <p:txBody>
          <a:bodyPr/>
          <a:lstStyle/>
          <a:p>
            <a:r>
              <a:rPr lang="en-US" dirty="0"/>
              <a:t>The fundamental goal of a Socially Conscious </a:t>
            </a:r>
            <a:br>
              <a:rPr lang="en-US" dirty="0"/>
            </a:br>
            <a:r>
              <a:rPr lang="en-US" dirty="0"/>
              <a:t>Community is to create best outcomes </a:t>
            </a:r>
            <a:br>
              <a:rPr lang="en-US" dirty="0"/>
            </a:br>
            <a:r>
              <a:rPr lang="en-US" dirty="0"/>
              <a:t>for all animals. The responsibilities of </a:t>
            </a:r>
            <a:br>
              <a:rPr lang="en-US" dirty="0"/>
            </a:br>
            <a:r>
              <a:rPr lang="en-US" dirty="0"/>
              <a:t>Socially Conscious Shelters include:</a:t>
            </a:r>
          </a:p>
        </p:txBody>
      </p:sp>
      <p:pic>
        <p:nvPicPr>
          <p:cNvPr id="6" name="Picture Placeholder 5" descr="Graphical user interface, application, icon&#10;&#10;Description automatically generated">
            <a:extLst>
              <a:ext uri="{FF2B5EF4-FFF2-40B4-BE49-F238E27FC236}">
                <a16:creationId xmlns:a16="http://schemas.microsoft.com/office/drawing/2014/main" id="{92CDBA2F-459F-4AFC-9CF1-4587DF1D3A84}"/>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48" b="48"/>
          <a:stretch>
            <a:fillRect/>
          </a:stretch>
        </p:blipFill>
        <p:spPr/>
      </p:pic>
      <p:sp>
        <p:nvSpPr>
          <p:cNvPr id="4" name="Text Placeholder 3">
            <a:extLst>
              <a:ext uri="{FF2B5EF4-FFF2-40B4-BE49-F238E27FC236}">
                <a16:creationId xmlns:a16="http://schemas.microsoft.com/office/drawing/2014/main" id="{AA8B9F07-977C-49FA-91F3-83196F9831C0}"/>
              </a:ext>
            </a:extLst>
          </p:cNvPr>
          <p:cNvSpPr>
            <a:spLocks noGrp="1"/>
          </p:cNvSpPr>
          <p:nvPr>
            <p:ph type="body" sz="quarter" idx="12"/>
          </p:nvPr>
        </p:nvSpPr>
        <p:spPr/>
        <p:txBody>
          <a:bodyPr/>
          <a:lstStyle/>
          <a:p>
            <a:r>
              <a:rPr lang="en-US" dirty="0"/>
              <a:t>Assessing the medical </a:t>
            </a:r>
            <a:br>
              <a:rPr lang="en-US" dirty="0"/>
            </a:br>
            <a:r>
              <a:rPr lang="en-US" dirty="0"/>
              <a:t>and behavioral needs of homeless animals and ensuring these needs are thoughtfully addressed</a:t>
            </a:r>
          </a:p>
        </p:txBody>
      </p:sp>
    </p:spTree>
    <p:extLst>
      <p:ext uri="{BB962C8B-B14F-4D97-AF65-F5344CB8AC3E}">
        <p14:creationId xmlns:p14="http://schemas.microsoft.com/office/powerpoint/2010/main" val="408814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2BA47CA-DAC5-45D1-A8AF-CAA2E776CD2D}"/>
              </a:ext>
            </a:extLst>
          </p:cNvPr>
          <p:cNvPicPr>
            <a:picLocks noGrp="1" noChangeAspect="1" noChangeArrowheads="1"/>
          </p:cNvPicPr>
          <p:nvPr>
            <p:ph type="pic" sz="quarter" idx="10"/>
          </p:nvPr>
        </p:nvPicPr>
        <p:blipFill>
          <a:blip r:embed="rId2" cstate="print">
            <a:extLst>
              <a:ext uri="{28A0092B-C50C-407E-A947-70E740481C1C}">
                <a14:useLocalDpi xmlns:a14="http://schemas.microsoft.com/office/drawing/2010/main" val="0"/>
              </a:ext>
            </a:extLst>
          </a:blip>
          <a:srcRect t="1875" b="1875"/>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453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22308-5F46-472A-BBC7-82A88F5DA79D}"/>
              </a:ext>
            </a:extLst>
          </p:cNvPr>
          <p:cNvSpPr>
            <a:spLocks noGrp="1"/>
          </p:cNvSpPr>
          <p:nvPr>
            <p:ph type="body" sz="quarter" idx="10"/>
          </p:nvPr>
        </p:nvSpPr>
        <p:spPr/>
        <p:txBody>
          <a:bodyPr/>
          <a:lstStyle/>
          <a:p>
            <a:r>
              <a:rPr lang="en-US" dirty="0"/>
              <a:t>The fundamental goal of a Socially Conscious </a:t>
            </a:r>
            <a:br>
              <a:rPr lang="en-US" dirty="0"/>
            </a:br>
            <a:r>
              <a:rPr lang="en-US" dirty="0"/>
              <a:t>Community is to create best outcomes </a:t>
            </a:r>
            <a:br>
              <a:rPr lang="en-US" dirty="0"/>
            </a:br>
            <a:r>
              <a:rPr lang="en-US" dirty="0"/>
              <a:t>for all animals. The responsibilities of </a:t>
            </a:r>
            <a:br>
              <a:rPr lang="en-US" dirty="0"/>
            </a:br>
            <a:r>
              <a:rPr lang="en-US" dirty="0"/>
              <a:t>Socially Conscious Shelters include:</a:t>
            </a:r>
          </a:p>
        </p:txBody>
      </p:sp>
      <p:pic>
        <p:nvPicPr>
          <p:cNvPr id="6" name="Picture Placeholder 5" descr="Icon&#10;&#10;Description automatically generated">
            <a:extLst>
              <a:ext uri="{FF2B5EF4-FFF2-40B4-BE49-F238E27FC236}">
                <a16:creationId xmlns:a16="http://schemas.microsoft.com/office/drawing/2014/main" id="{F90B1B12-8772-46F3-AC84-FCA1C10820C5}"/>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48" r="48"/>
          <a:stretch>
            <a:fillRect/>
          </a:stretch>
        </p:blipFill>
        <p:spPr/>
      </p:pic>
      <p:sp>
        <p:nvSpPr>
          <p:cNvPr id="4" name="Text Placeholder 3">
            <a:extLst>
              <a:ext uri="{FF2B5EF4-FFF2-40B4-BE49-F238E27FC236}">
                <a16:creationId xmlns:a16="http://schemas.microsoft.com/office/drawing/2014/main" id="{AA8B9F07-977C-49FA-91F3-83196F9831C0}"/>
              </a:ext>
            </a:extLst>
          </p:cNvPr>
          <p:cNvSpPr>
            <a:spLocks noGrp="1"/>
          </p:cNvSpPr>
          <p:nvPr>
            <p:ph type="body" sz="quarter" idx="12"/>
          </p:nvPr>
        </p:nvSpPr>
        <p:spPr/>
        <p:txBody>
          <a:bodyPr/>
          <a:lstStyle/>
          <a:p>
            <a:r>
              <a:rPr lang="en-US" dirty="0"/>
              <a:t>Alleviating suffering and making appropriate euthanasia decisions</a:t>
            </a:r>
          </a:p>
        </p:txBody>
      </p:sp>
    </p:spTree>
    <p:extLst>
      <p:ext uri="{BB962C8B-B14F-4D97-AF65-F5344CB8AC3E}">
        <p14:creationId xmlns:p14="http://schemas.microsoft.com/office/powerpoint/2010/main" val="368639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6CEAFE-F8DA-4FD6-A6EA-9D33FB40DA7C}"/>
              </a:ext>
            </a:extLst>
          </p:cNvPr>
          <p:cNvSpPr>
            <a:spLocks noGrp="1"/>
          </p:cNvSpPr>
          <p:nvPr>
            <p:ph type="pic" sz="quarter" idx="10"/>
          </p:nvPr>
        </p:nvSpPr>
        <p:spPr/>
      </p:sp>
      <p:pic>
        <p:nvPicPr>
          <p:cNvPr id="1026" name="Picture 1">
            <a:extLst>
              <a:ext uri="{FF2B5EF4-FFF2-40B4-BE49-F238E27FC236}">
                <a16:creationId xmlns:a16="http://schemas.microsoft.com/office/drawing/2014/main" id="{F617B492-0916-4903-8E5C-AA1DD82AA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03" y="990600"/>
            <a:ext cx="10427006"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078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C47FE908E12D49B268293E4A9BDDDE" ma:contentTypeVersion="10" ma:contentTypeDescription="Create a new document." ma:contentTypeScope="" ma:versionID="300f93a60df22c788ccc30755601a55b">
  <xsd:schema xmlns:xsd="http://www.w3.org/2001/XMLSchema" xmlns:xs="http://www.w3.org/2001/XMLSchema" xmlns:p="http://schemas.microsoft.com/office/2006/metadata/properties" xmlns:ns2="6048d0cd-df83-4920-9b96-86518b43ce26" xmlns:ns3="b474b788-44f1-4547-b6d1-c416bcfcb17b" targetNamespace="http://schemas.microsoft.com/office/2006/metadata/properties" ma:root="true" ma:fieldsID="8c53475053c1a0a5ed402965cac59662" ns2:_="" ns3:_="">
    <xsd:import namespace="6048d0cd-df83-4920-9b96-86518b43ce26"/>
    <xsd:import namespace="b474b788-44f1-4547-b6d1-c416bcfcb1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48d0cd-df83-4920-9b96-86518b43c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74b788-44f1-4547-b6d1-c416bcfcb17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1C6FBD-B444-4ABF-A434-92C746AF6F8C}"/>
</file>

<file path=customXml/itemProps2.xml><?xml version="1.0" encoding="utf-8"?>
<ds:datastoreItem xmlns:ds="http://schemas.openxmlformats.org/officeDocument/2006/customXml" ds:itemID="{E079BD4D-4740-4740-9261-DE8EBD3B2DBB}"/>
</file>

<file path=customXml/itemProps3.xml><?xml version="1.0" encoding="utf-8"?>
<ds:datastoreItem xmlns:ds="http://schemas.openxmlformats.org/officeDocument/2006/customXml" ds:itemID="{46F9720B-FA23-47FC-BE6C-18810E40440F}"/>
</file>

<file path=docProps/app.xml><?xml version="1.0" encoding="utf-8"?>
<Properties xmlns="http://schemas.openxmlformats.org/officeDocument/2006/extended-properties" xmlns:vt="http://schemas.openxmlformats.org/officeDocument/2006/docPropsVTypes">
  <Template/>
  <TotalTime>5790</TotalTime>
  <Words>983</Words>
  <Application>Microsoft Office PowerPoint</Application>
  <PresentationFormat>On-screen Show (4:3)</PresentationFormat>
  <Paragraphs>55</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Wingdings</vt:lpstr>
      <vt:lpstr>Calibri Light</vt:lpstr>
      <vt:lpstr>Century 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Marissa Martino</cp:lastModifiedBy>
  <cp:revision>3</cp:revision>
  <cp:lastPrinted>2017-08-17T16:34:00Z</cp:lastPrinted>
  <dcterms:created xsi:type="dcterms:W3CDTF">2013-09-03T15:02:37Z</dcterms:created>
  <dcterms:modified xsi:type="dcterms:W3CDTF">2020-11-11T21:36:14Z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0x01010021C47FE908E12D49B268293E4A9BDDDE</vt:lpwstr>
  </property>
</Properties>
</file>