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4"/>
  </p:sldMasterIdLst>
  <p:notesMasterIdLst>
    <p:notesMasterId r:id="rId27"/>
  </p:notesMasterIdLst>
  <p:handoutMasterIdLst>
    <p:handoutMasterId r:id="rId28"/>
  </p:handoutMasterIdLst>
  <p:sldIdLst>
    <p:sldId id="256" r:id="rId5"/>
    <p:sldId id="337" r:id="rId6"/>
    <p:sldId id="295" r:id="rId7"/>
    <p:sldId id="342" r:id="rId8"/>
    <p:sldId id="317" r:id="rId9"/>
    <p:sldId id="320" r:id="rId10"/>
    <p:sldId id="319" r:id="rId11"/>
    <p:sldId id="318" r:id="rId12"/>
    <p:sldId id="325" r:id="rId13"/>
    <p:sldId id="326" r:id="rId14"/>
    <p:sldId id="339" r:id="rId15"/>
    <p:sldId id="329" r:id="rId16"/>
    <p:sldId id="330" r:id="rId17"/>
    <p:sldId id="313" r:id="rId18"/>
    <p:sldId id="331" r:id="rId19"/>
    <p:sldId id="332" r:id="rId20"/>
    <p:sldId id="333" r:id="rId21"/>
    <p:sldId id="334" r:id="rId22"/>
    <p:sldId id="335" r:id="rId23"/>
    <p:sldId id="343" r:id="rId24"/>
    <p:sldId id="336" r:id="rId25"/>
    <p:sldId id="341" r:id="rId26"/>
  </p:sldIdLst>
  <p:sldSz cx="9144000" cy="6858000" type="screen4x3"/>
  <p:notesSz cx="7023100" cy="93091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68AF"/>
    <a:srgbClr val="FFFFFF"/>
    <a:srgbClr val="008AA2"/>
    <a:srgbClr val="004581"/>
    <a:srgbClr val="6C6463"/>
    <a:srgbClr val="AADA91"/>
    <a:srgbClr val="F48146"/>
    <a:srgbClr val="F8F8F8"/>
    <a:srgbClr val="5B1F6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E06A1F-A290-4069-AD4C-6F28648F2F43}" v="1" dt="2022-05-09T21:11:02.1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0" autoAdjust="0"/>
    <p:restoredTop sz="94250" autoAdjust="0"/>
  </p:normalViewPr>
  <p:slideViewPr>
    <p:cSldViewPr>
      <p:cViewPr varScale="1">
        <p:scale>
          <a:sx n="83" d="100"/>
          <a:sy n="83" d="100"/>
        </p:scale>
        <p:origin x="1435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834" y="108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 Mickelson" userId="06a47a3128eb6809" providerId="LiveId" clId="{5CE06A1F-A290-4069-AD4C-6F28648F2F43}"/>
    <pc:docChg chg="addSld delSld modSld delMainMaster">
      <pc:chgData name="Ali Mickelson" userId="06a47a3128eb6809" providerId="LiveId" clId="{5CE06A1F-A290-4069-AD4C-6F28648F2F43}" dt="2022-05-09T21:11:19.454" v="28" actId="20577"/>
      <pc:docMkLst>
        <pc:docMk/>
      </pc:docMkLst>
      <pc:sldChg chg="modSp mod">
        <pc:chgData name="Ali Mickelson" userId="06a47a3128eb6809" providerId="LiveId" clId="{5CE06A1F-A290-4069-AD4C-6F28648F2F43}" dt="2022-05-09T21:09:54.530" v="2" actId="14100"/>
        <pc:sldMkLst>
          <pc:docMk/>
          <pc:sldMk cId="0" sldId="256"/>
        </pc:sldMkLst>
        <pc:spChg chg="mod">
          <ac:chgData name="Ali Mickelson" userId="06a47a3128eb6809" providerId="LiveId" clId="{5CE06A1F-A290-4069-AD4C-6F28648F2F43}" dt="2022-05-09T21:09:54.530" v="2" actId="14100"/>
          <ac:spMkLst>
            <pc:docMk/>
            <pc:sldMk cId="0" sldId="256"/>
            <ac:spMk id="2" creationId="{00000000-0000-0000-0000-000000000000}"/>
          </ac:spMkLst>
        </pc:spChg>
      </pc:sldChg>
      <pc:sldChg chg="del">
        <pc:chgData name="Ali Mickelson" userId="06a47a3128eb6809" providerId="LiveId" clId="{5CE06A1F-A290-4069-AD4C-6F28648F2F43}" dt="2022-05-09T21:10:09.377" v="3" actId="47"/>
        <pc:sldMkLst>
          <pc:docMk/>
          <pc:sldMk cId="2713392175" sldId="341"/>
        </pc:sldMkLst>
      </pc:sldChg>
      <pc:sldChg chg="modSp add mod">
        <pc:chgData name="Ali Mickelson" userId="06a47a3128eb6809" providerId="LiveId" clId="{5CE06A1F-A290-4069-AD4C-6F28648F2F43}" dt="2022-05-09T21:11:19.454" v="28" actId="20577"/>
        <pc:sldMkLst>
          <pc:docMk/>
          <pc:sldMk cId="3188959660" sldId="341"/>
        </pc:sldMkLst>
        <pc:spChg chg="mod">
          <ac:chgData name="Ali Mickelson" userId="06a47a3128eb6809" providerId="LiveId" clId="{5CE06A1F-A290-4069-AD4C-6F28648F2F43}" dt="2022-05-09T21:11:19.454" v="28" actId="20577"/>
          <ac:spMkLst>
            <pc:docMk/>
            <pc:sldMk cId="3188959660" sldId="341"/>
            <ac:spMk id="2" creationId="{00000000-0000-0000-0000-000000000000}"/>
          </ac:spMkLst>
        </pc:spChg>
      </pc:sldChg>
      <pc:sldMasterChg chg="del delSldLayout">
        <pc:chgData name="Ali Mickelson" userId="06a47a3128eb6809" providerId="LiveId" clId="{5CE06A1F-A290-4069-AD4C-6F28648F2F43}" dt="2022-05-09T21:10:09.377" v="3" actId="47"/>
        <pc:sldMasterMkLst>
          <pc:docMk/>
          <pc:sldMasterMk cId="1968708058" sldId="2147483688"/>
        </pc:sldMasterMkLst>
        <pc:sldLayoutChg chg="del">
          <pc:chgData name="Ali Mickelson" userId="06a47a3128eb6809" providerId="LiveId" clId="{5CE06A1F-A290-4069-AD4C-6F28648F2F43}" dt="2022-05-09T21:10:09.377" v="3" actId="47"/>
          <pc:sldLayoutMkLst>
            <pc:docMk/>
            <pc:sldMasterMk cId="1968708058" sldId="2147483688"/>
            <pc:sldLayoutMk cId="1748783925" sldId="2147483689"/>
          </pc:sldLayoutMkLst>
        </pc:sldLayoutChg>
        <pc:sldLayoutChg chg="del">
          <pc:chgData name="Ali Mickelson" userId="06a47a3128eb6809" providerId="LiveId" clId="{5CE06A1F-A290-4069-AD4C-6F28648F2F43}" dt="2022-05-09T21:10:09.377" v="3" actId="47"/>
          <pc:sldLayoutMkLst>
            <pc:docMk/>
            <pc:sldMasterMk cId="1968708058" sldId="2147483688"/>
            <pc:sldLayoutMk cId="2209842979" sldId="2147483690"/>
          </pc:sldLayoutMkLst>
        </pc:sldLayoutChg>
        <pc:sldLayoutChg chg="del">
          <pc:chgData name="Ali Mickelson" userId="06a47a3128eb6809" providerId="LiveId" clId="{5CE06A1F-A290-4069-AD4C-6F28648F2F43}" dt="2022-05-09T21:10:09.377" v="3" actId="47"/>
          <pc:sldLayoutMkLst>
            <pc:docMk/>
            <pc:sldMasterMk cId="1968708058" sldId="2147483688"/>
            <pc:sldLayoutMk cId="2438088192" sldId="2147483691"/>
          </pc:sldLayoutMkLst>
        </pc:sldLayoutChg>
        <pc:sldLayoutChg chg="del">
          <pc:chgData name="Ali Mickelson" userId="06a47a3128eb6809" providerId="LiveId" clId="{5CE06A1F-A290-4069-AD4C-6F28648F2F43}" dt="2022-05-09T21:10:09.377" v="3" actId="47"/>
          <pc:sldLayoutMkLst>
            <pc:docMk/>
            <pc:sldMasterMk cId="1968708058" sldId="2147483688"/>
            <pc:sldLayoutMk cId="323952445" sldId="2147483692"/>
          </pc:sldLayoutMkLst>
        </pc:sldLayoutChg>
        <pc:sldLayoutChg chg="del">
          <pc:chgData name="Ali Mickelson" userId="06a47a3128eb6809" providerId="LiveId" clId="{5CE06A1F-A290-4069-AD4C-6F28648F2F43}" dt="2022-05-09T21:10:09.377" v="3" actId="47"/>
          <pc:sldLayoutMkLst>
            <pc:docMk/>
            <pc:sldMasterMk cId="1968708058" sldId="2147483688"/>
            <pc:sldLayoutMk cId="1697433685" sldId="2147483693"/>
          </pc:sldLayoutMkLst>
        </pc:sldLayoutChg>
        <pc:sldLayoutChg chg="del">
          <pc:chgData name="Ali Mickelson" userId="06a47a3128eb6809" providerId="LiveId" clId="{5CE06A1F-A290-4069-AD4C-6F28648F2F43}" dt="2022-05-09T21:10:09.377" v="3" actId="47"/>
          <pc:sldLayoutMkLst>
            <pc:docMk/>
            <pc:sldMasterMk cId="1968708058" sldId="2147483688"/>
            <pc:sldLayoutMk cId="797010488" sldId="2147483694"/>
          </pc:sldLayoutMkLst>
        </pc:sldLayoutChg>
        <pc:sldLayoutChg chg="del">
          <pc:chgData name="Ali Mickelson" userId="06a47a3128eb6809" providerId="LiveId" clId="{5CE06A1F-A290-4069-AD4C-6F28648F2F43}" dt="2022-05-09T21:10:09.377" v="3" actId="47"/>
          <pc:sldLayoutMkLst>
            <pc:docMk/>
            <pc:sldMasterMk cId="1968708058" sldId="2147483688"/>
            <pc:sldLayoutMk cId="2346765513" sldId="2147483695"/>
          </pc:sldLayoutMkLst>
        </pc:sldLayoutChg>
        <pc:sldLayoutChg chg="del">
          <pc:chgData name="Ali Mickelson" userId="06a47a3128eb6809" providerId="LiveId" clId="{5CE06A1F-A290-4069-AD4C-6F28648F2F43}" dt="2022-05-09T21:10:09.377" v="3" actId="47"/>
          <pc:sldLayoutMkLst>
            <pc:docMk/>
            <pc:sldMasterMk cId="1968708058" sldId="2147483688"/>
            <pc:sldLayoutMk cId="1766546135" sldId="2147483696"/>
          </pc:sldLayoutMkLst>
        </pc:sldLayoutChg>
        <pc:sldLayoutChg chg="del">
          <pc:chgData name="Ali Mickelson" userId="06a47a3128eb6809" providerId="LiveId" clId="{5CE06A1F-A290-4069-AD4C-6F28648F2F43}" dt="2022-05-09T21:10:09.377" v="3" actId="47"/>
          <pc:sldLayoutMkLst>
            <pc:docMk/>
            <pc:sldMasterMk cId="1968708058" sldId="2147483688"/>
            <pc:sldLayoutMk cId="2345748244" sldId="214748369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E560F-82E5-498E-8059-CB9612390E4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C3E94-8971-4B00-A9FA-A1A32805D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851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762" cy="465927"/>
          </a:xfrm>
          <a:prstGeom prst="rect">
            <a:avLst/>
          </a:prstGeom>
        </p:spPr>
        <p:txBody>
          <a:bodyPr vert="horz" lIns="90553" tIns="45277" rIns="90553" bIns="4527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7769" y="0"/>
            <a:ext cx="3043762" cy="465927"/>
          </a:xfrm>
          <a:prstGeom prst="rect">
            <a:avLst/>
          </a:prstGeom>
        </p:spPr>
        <p:txBody>
          <a:bodyPr vert="horz" lIns="90553" tIns="45277" rIns="90553" bIns="45277" rtlCol="0"/>
          <a:lstStyle>
            <a:lvl1pPr algn="r">
              <a:defRPr sz="1200"/>
            </a:lvl1pPr>
          </a:lstStyle>
          <a:p>
            <a:fld id="{A8A64316-A70E-4A1E-A76C-68B6CA07239C}" type="datetimeFigureOut">
              <a:rPr lang="en-US" smtClean="0"/>
              <a:pPr/>
              <a:t>5/9/2022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53" tIns="45277" rIns="90553" bIns="4527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82" y="4421588"/>
            <a:ext cx="5619736" cy="4188622"/>
          </a:xfrm>
          <a:prstGeom prst="rect">
            <a:avLst/>
          </a:prstGeom>
        </p:spPr>
        <p:txBody>
          <a:bodyPr vert="horz" lIns="90553" tIns="45277" rIns="90553" bIns="4527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1599"/>
            <a:ext cx="3043762" cy="465927"/>
          </a:xfrm>
          <a:prstGeom prst="rect">
            <a:avLst/>
          </a:prstGeom>
        </p:spPr>
        <p:txBody>
          <a:bodyPr vert="horz" lIns="90553" tIns="45277" rIns="90553" bIns="4527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7769" y="8841599"/>
            <a:ext cx="3043762" cy="465927"/>
          </a:xfrm>
          <a:prstGeom prst="rect">
            <a:avLst/>
          </a:prstGeom>
        </p:spPr>
        <p:txBody>
          <a:bodyPr vert="horz" lIns="90553" tIns="45277" rIns="90553" bIns="45277" rtlCol="0" anchor="b"/>
          <a:lstStyle>
            <a:lvl1pPr algn="r">
              <a:defRPr sz="1200"/>
            </a:lvl1pPr>
          </a:lstStyle>
          <a:p>
            <a:fld id="{F4084212-DCD2-4AF3-A71C-30714E08D8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756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84212-DCD2-4AF3-A71C-30714E08D8F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550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84212-DCD2-4AF3-A71C-30714E08D8F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91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Every pet should have a shelter that will accept 24 hours per day, 7 days per week, without exception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Often strays are found and need a place to go, or a family is in crisis and needs to find a safe place for the pet immediately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Most communities have shelters that accept every animal and shelters that accept only selected animals on a limited basis. These groups can work together well if they are respectful and transparent.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84212-DCD2-4AF3-A71C-30714E08D8F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545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84212-DCD2-4AF3-A71C-30714E08D8F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715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CELEBRATION!!! This is the coolest part of the entire commitment—that every Socially Conscious Shelter is placing every healthy and safe animal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Euthanasia decisions are never based on how long a pet has been at the shelter or the number of kennels available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Healthy – includes pets that are completely healthy and pets that have a good or excellent prognosis to become healthy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Safe – has not displayed behavior that is likely to cause significant bodily harm or death to any person or other animal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84212-DCD2-4AF3-A71C-30714E08D8F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62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84212-DCD2-4AF3-A71C-30714E08D8F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81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o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ttom triangle"/>
          <p:cNvSpPr/>
          <p:nvPr userDrawn="1"/>
        </p:nvSpPr>
        <p:spPr>
          <a:xfrm>
            <a:off x="0" y="3352800"/>
            <a:ext cx="9144000" cy="3505199"/>
          </a:xfrm>
          <a:prstGeom prst="rect">
            <a:avLst/>
          </a:prstGeom>
          <a:solidFill>
            <a:srgbClr val="008A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Subtitle"/>
          <p:cNvSpPr txBox="1">
            <a:spLocks/>
          </p:cNvSpPr>
          <p:nvPr userDrawn="1"/>
        </p:nvSpPr>
        <p:spPr>
          <a:xfrm>
            <a:off x="3100648" y="5808847"/>
            <a:ext cx="2942705" cy="520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14400" y="4191001"/>
            <a:ext cx="7315200" cy="1790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4000"/>
              </a:lnSpc>
              <a:buNone/>
              <a:defRPr sz="3600" b="0" kern="0" spc="0" baseline="0">
                <a:solidFill>
                  <a:srgbClr val="F8F8F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CFF6E703-B445-4DFB-BC16-ACB2B795F2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525"/>
            <a:ext cx="9143998" cy="2932101"/>
          </a:xfrm>
          <a:prstGeom prst="rect">
            <a:avLst/>
          </a:prstGeom>
        </p:spPr>
      </p:pic>
      <p:sp>
        <p:nvSpPr>
          <p:cNvPr id="11" name="Bottom triangle"/>
          <p:cNvSpPr/>
          <p:nvPr userDrawn="1"/>
        </p:nvSpPr>
        <p:spPr>
          <a:xfrm>
            <a:off x="-2" y="2895600"/>
            <a:ext cx="9144000" cy="457200"/>
          </a:xfrm>
          <a:prstGeom prst="rect">
            <a:avLst/>
          </a:prstGeom>
          <a:solidFill>
            <a:srgbClr val="6C6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565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"/>
          <p:cNvSpPr txBox="1">
            <a:spLocks/>
          </p:cNvSpPr>
          <p:nvPr userDrawn="1"/>
        </p:nvSpPr>
        <p:spPr>
          <a:xfrm>
            <a:off x="3100648" y="5808847"/>
            <a:ext cx="2942705" cy="520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latin typeface="Century Gothic" panose="020B0502020202020204" pitchFamily="34" charset="0"/>
            </a:endParaRP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CFF6E703-B445-4DFB-BC16-ACB2B795F2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525"/>
            <a:ext cx="9143998" cy="2932101"/>
          </a:xfrm>
          <a:prstGeom prst="rect">
            <a:avLst/>
          </a:prstGeom>
        </p:spPr>
      </p:pic>
      <p:sp>
        <p:nvSpPr>
          <p:cNvPr id="11" name="Bottom triangle"/>
          <p:cNvSpPr/>
          <p:nvPr userDrawn="1"/>
        </p:nvSpPr>
        <p:spPr>
          <a:xfrm>
            <a:off x="-2" y="2895600"/>
            <a:ext cx="9144000" cy="457200"/>
          </a:xfrm>
          <a:prstGeom prst="rect">
            <a:avLst/>
          </a:prstGeom>
          <a:solidFill>
            <a:srgbClr val="6C6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78360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on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ttom triangle"/>
          <p:cNvSpPr/>
          <p:nvPr userDrawn="1"/>
        </p:nvSpPr>
        <p:spPr>
          <a:xfrm>
            <a:off x="0" y="-10357"/>
            <a:ext cx="9143998" cy="2601157"/>
          </a:xfrm>
          <a:prstGeom prst="rect">
            <a:avLst/>
          </a:prstGeom>
          <a:solidFill>
            <a:srgbClr val="008A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highlight>
                <a:srgbClr val="004581"/>
              </a:highlight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-10358"/>
            <a:ext cx="9143998" cy="26011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2800"/>
              </a:lnSpc>
              <a:spcBef>
                <a:spcPts val="0"/>
              </a:spcBef>
              <a:buNone/>
              <a:defRPr sz="2400" b="0" baseline="0">
                <a:solidFill>
                  <a:srgbClr val="F8F8F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heading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C7111B71-6654-4495-88B2-2BE97C6D3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5871840"/>
            <a:ext cx="2309774" cy="609739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1BD4666-6284-4ED5-8F67-94E8ED6C31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" y="3048000"/>
            <a:ext cx="2286000" cy="2286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SCS icon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021F5-1520-419B-A43C-F286B28DE0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3047999"/>
            <a:ext cx="5410200" cy="328118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ts val="3400"/>
              </a:lnSpc>
              <a:buNone/>
              <a:defRPr sz="2800" b="1">
                <a:solidFill>
                  <a:srgbClr val="6C6463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650034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ttom triangle"/>
          <p:cNvSpPr/>
          <p:nvPr userDrawn="1"/>
        </p:nvSpPr>
        <p:spPr>
          <a:xfrm>
            <a:off x="0" y="-10357"/>
            <a:ext cx="9143998" cy="1000957"/>
          </a:xfrm>
          <a:prstGeom prst="rect">
            <a:avLst/>
          </a:prstGeom>
          <a:solidFill>
            <a:srgbClr val="6C6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highlight>
                <a:srgbClr val="004581"/>
              </a:highlight>
            </a:endParaRPr>
          </a:p>
        </p:txBody>
      </p:sp>
      <p:sp>
        <p:nvSpPr>
          <p:cNvPr id="12" name="Subtitle"/>
          <p:cNvSpPr txBox="1">
            <a:spLocks/>
          </p:cNvSpPr>
          <p:nvPr userDrawn="1"/>
        </p:nvSpPr>
        <p:spPr>
          <a:xfrm>
            <a:off x="3100648" y="5808847"/>
            <a:ext cx="2942705" cy="520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latin typeface="Century Gothic" panose="020B0502020202020204" pitchFamily="34" charset="0"/>
            </a:endParaRPr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782" y="185252"/>
            <a:ext cx="2883557" cy="609739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F389A-8B73-442F-BA34-113D63BE89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990600"/>
            <a:ext cx="9144000" cy="5867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21240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1E0B97-B44C-43D4-A0ED-48F6DC1C9EE0}"/>
              </a:ext>
            </a:extLst>
          </p:cNvPr>
          <p:cNvSpPr/>
          <p:nvPr userDrawn="1"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004581">
                  <a:tint val="66000"/>
                  <a:satMod val="160000"/>
                </a:srgbClr>
              </a:gs>
              <a:gs pos="50000">
                <a:srgbClr val="004581">
                  <a:tint val="44500"/>
                  <a:satMod val="160000"/>
                </a:srgbClr>
              </a:gs>
              <a:gs pos="100000">
                <a:srgbClr val="00458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ottom triangle"/>
          <p:cNvSpPr/>
          <p:nvPr userDrawn="1"/>
        </p:nvSpPr>
        <p:spPr>
          <a:xfrm>
            <a:off x="0" y="-10357"/>
            <a:ext cx="9143998" cy="1000957"/>
          </a:xfrm>
          <a:prstGeom prst="rect">
            <a:avLst/>
          </a:prstGeom>
          <a:solidFill>
            <a:srgbClr val="6C6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highlight>
                <a:srgbClr val="6C6463"/>
              </a:highlight>
            </a:endParaRPr>
          </a:p>
        </p:txBody>
      </p:sp>
      <p:sp>
        <p:nvSpPr>
          <p:cNvPr id="12" name="Subtitle"/>
          <p:cNvSpPr txBox="1">
            <a:spLocks/>
          </p:cNvSpPr>
          <p:nvPr userDrawn="1"/>
        </p:nvSpPr>
        <p:spPr>
          <a:xfrm>
            <a:off x="3100648" y="5808847"/>
            <a:ext cx="2942705" cy="520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latin typeface="Century Gothic" panose="020B0502020202020204" pitchFamily="34" charset="0"/>
            </a:endParaRPr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283" y="185251"/>
            <a:ext cx="2883557" cy="609739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F389A-8B73-442F-BA34-113D63BE89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13862" y="1371599"/>
            <a:ext cx="4896738" cy="2992451"/>
          </a:xfrm>
          <a:prstGeom prst="rect">
            <a:avLst/>
          </a:prstGeom>
          <a:ln w="1270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3D0F2A4F-6E06-451D-81B3-FCD859D1092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72181" y="4559661"/>
            <a:ext cx="2554588" cy="1788211"/>
          </a:xfrm>
          <a:prstGeom prst="rect">
            <a:avLst/>
          </a:prstGeom>
          <a:ln w="12700"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DF1E1BA-3433-47A3-81B3-E7C94B4DEFA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53311" y="4559661"/>
            <a:ext cx="2558185" cy="1790729"/>
          </a:xfrm>
          <a:prstGeom prst="rect">
            <a:avLst/>
          </a:prstGeom>
          <a:ln w="12700"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94C3CDDC-0E6B-41B7-A48D-9378F45DCD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52415" y="4559661"/>
            <a:ext cx="2558185" cy="1790729"/>
          </a:xfrm>
          <a:prstGeom prst="rect">
            <a:avLst/>
          </a:prstGeom>
          <a:ln w="12700"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240C3CF5-3CE7-4B2A-8A4A-8E330633DF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2180" y="1371598"/>
            <a:ext cx="3033019" cy="2992451"/>
          </a:xfrm>
          <a:prstGeom prst="rect">
            <a:avLst/>
          </a:prstGeom>
          <a:ln w="1270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176980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ttom triangle"/>
          <p:cNvSpPr/>
          <p:nvPr userDrawn="1"/>
        </p:nvSpPr>
        <p:spPr>
          <a:xfrm>
            <a:off x="0" y="-10357"/>
            <a:ext cx="9143998" cy="1000957"/>
          </a:xfrm>
          <a:prstGeom prst="rect">
            <a:avLst/>
          </a:prstGeom>
          <a:solidFill>
            <a:srgbClr val="6C6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highlight>
                <a:srgbClr val="6C6463"/>
              </a:highlight>
            </a:endParaRPr>
          </a:p>
        </p:txBody>
      </p:sp>
      <p:sp>
        <p:nvSpPr>
          <p:cNvPr id="12" name="Subtitle"/>
          <p:cNvSpPr txBox="1">
            <a:spLocks/>
          </p:cNvSpPr>
          <p:nvPr userDrawn="1"/>
        </p:nvSpPr>
        <p:spPr>
          <a:xfrm>
            <a:off x="3100648" y="5808847"/>
            <a:ext cx="2942705" cy="520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latin typeface="Century Gothic" panose="020B0502020202020204" pitchFamily="34" charset="0"/>
            </a:endParaRPr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283" y="185251"/>
            <a:ext cx="2883557" cy="609739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F389A-8B73-442F-BA34-113D63BE89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4800" y="1295400"/>
            <a:ext cx="4114800" cy="2514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E7AF8FCC-36AC-4132-949F-EBC1B36F1E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24400" y="1295400"/>
            <a:ext cx="4114800" cy="2514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06DE7829-61A6-4337-8B67-41E55F97E7D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04800" y="4038600"/>
            <a:ext cx="4114800" cy="2514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A317768-63B4-4EA0-B134-B3178AEA0D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24400" y="4038600"/>
            <a:ext cx="4114800" cy="2514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253754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"/>
          <p:cNvSpPr txBox="1">
            <a:spLocks/>
          </p:cNvSpPr>
          <p:nvPr userDrawn="1"/>
        </p:nvSpPr>
        <p:spPr>
          <a:xfrm>
            <a:off x="3100648" y="5808847"/>
            <a:ext cx="2942705" cy="520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latin typeface="Century Gothic" panose="020B0502020202020204" pitchFamily="34" charset="0"/>
            </a:endParaRP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CFF6E703-B445-4DFB-BC16-ACB2B795F2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525"/>
            <a:ext cx="9143998" cy="2932101"/>
          </a:xfrm>
          <a:prstGeom prst="rect">
            <a:avLst/>
          </a:prstGeom>
        </p:spPr>
      </p:pic>
      <p:sp>
        <p:nvSpPr>
          <p:cNvPr id="11" name="Bottom triangle"/>
          <p:cNvSpPr/>
          <p:nvPr userDrawn="1"/>
        </p:nvSpPr>
        <p:spPr>
          <a:xfrm>
            <a:off x="-2" y="2895600"/>
            <a:ext cx="9144000" cy="457200"/>
          </a:xfrm>
          <a:prstGeom prst="rect">
            <a:avLst/>
          </a:prstGeom>
          <a:solidFill>
            <a:srgbClr val="6C6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629AB3-CA8C-429C-9043-49FF6F5F0F28}"/>
              </a:ext>
            </a:extLst>
          </p:cNvPr>
          <p:cNvSpPr txBox="1"/>
          <p:nvPr userDrawn="1"/>
        </p:nvSpPr>
        <p:spPr>
          <a:xfrm>
            <a:off x="609600" y="4000222"/>
            <a:ext cx="7924800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2800" dirty="0">
                <a:solidFill>
                  <a:srgbClr val="6C6463"/>
                </a:solidFill>
                <a:latin typeface="Century Gothic" panose="020B0502020202020204" pitchFamily="34" charset="0"/>
              </a:rPr>
              <a:t>We encourage other organizations to commit to being a Socially Conscious Animal Welfare Organization.</a:t>
            </a:r>
          </a:p>
          <a:p>
            <a:pPr algn="ctr">
              <a:spcBef>
                <a:spcPts val="400"/>
              </a:spcBef>
            </a:pPr>
            <a:r>
              <a:rPr lang="en-US" sz="2800" b="1" dirty="0">
                <a:solidFill>
                  <a:srgbClr val="6C6463"/>
                </a:solidFill>
                <a:latin typeface="Century Gothic" panose="020B0502020202020204" pitchFamily="34" charset="0"/>
              </a:rPr>
              <a:t>Visit </a:t>
            </a:r>
            <a:r>
              <a:rPr lang="en-US" sz="2800" b="1" dirty="0">
                <a:solidFill>
                  <a:srgbClr val="004581"/>
                </a:solidFill>
                <a:latin typeface="Century Gothic" panose="020B0502020202020204" pitchFamily="34" charset="0"/>
              </a:rPr>
              <a:t>scsheltering.org</a:t>
            </a:r>
            <a:r>
              <a:rPr lang="en-US" sz="2800" b="1" dirty="0">
                <a:solidFill>
                  <a:srgbClr val="6C6463"/>
                </a:solidFill>
                <a:latin typeface="Century Gothic" panose="020B0502020202020204" pitchFamily="34" charset="0"/>
              </a:rPr>
              <a:t> for more information.</a:t>
            </a:r>
          </a:p>
        </p:txBody>
      </p:sp>
    </p:spTree>
    <p:extLst>
      <p:ext uri="{BB962C8B-B14F-4D97-AF65-F5344CB8AC3E}">
        <p14:creationId xmlns:p14="http://schemas.microsoft.com/office/powerpoint/2010/main" val="2178087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BCBDBC">
                  <a:tint val="66000"/>
                  <a:satMod val="160000"/>
                </a:srgbClr>
              </a:gs>
              <a:gs pos="50000">
                <a:srgbClr val="BCBDBC">
                  <a:tint val="44500"/>
                  <a:satMod val="160000"/>
                </a:srgbClr>
              </a:gs>
              <a:gs pos="100000">
                <a:srgbClr val="BCBDBC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3600">
                <a:solidFill>
                  <a:srgbClr val="F8F8F8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7472">
              <a:lnSpc>
                <a:spcPts val="2600"/>
              </a:lnSpc>
              <a:defRPr sz="2400">
                <a:latin typeface="Century Gothic" panose="020B0502020202020204" pitchFamily="34" charset="0"/>
              </a:defRPr>
            </a:lvl1pPr>
            <a:lvl2pPr marL="640080" indent="-283464">
              <a:lnSpc>
                <a:spcPts val="2600"/>
              </a:lnSpc>
              <a:spcBef>
                <a:spcPts val="600"/>
              </a:spcBef>
              <a:defRPr sz="2400">
                <a:latin typeface="Century Gothic" panose="020B0502020202020204" pitchFamily="34" charset="0"/>
              </a:defRPr>
            </a:lvl2pPr>
            <a:lvl3pPr marL="822960" indent="-182880">
              <a:lnSpc>
                <a:spcPts val="2600"/>
              </a:lnSpc>
              <a:spcBef>
                <a:spcPts val="600"/>
              </a:spcBef>
              <a:defRPr sz="2400">
                <a:latin typeface="Century Gothic" panose="020B0502020202020204" pitchFamily="34" charset="0"/>
              </a:defRPr>
            </a:lvl3pPr>
            <a:lvl4pPr marL="1097280" indent="-256032">
              <a:lnSpc>
                <a:spcPts val="2600"/>
              </a:lnSpc>
              <a:spcBef>
                <a:spcPts val="600"/>
              </a:spcBef>
              <a:defRPr sz="2400">
                <a:latin typeface="Century Gothic" panose="020B0502020202020204" pitchFamily="34" charset="0"/>
              </a:defRPr>
            </a:lvl4pPr>
            <a:lvl5pPr marL="1325880" indent="-228600">
              <a:lnSpc>
                <a:spcPts val="2600"/>
              </a:lnSpc>
              <a:spcBef>
                <a:spcPts val="600"/>
              </a:spcBef>
              <a:defRPr sz="2400">
                <a:latin typeface="Century Gothic" panose="020B0502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7472">
              <a:lnSpc>
                <a:spcPts val="2800"/>
              </a:lnSpc>
              <a:defRPr sz="2400">
                <a:latin typeface="Century Gothic" panose="020B0502020202020204" pitchFamily="34" charset="0"/>
              </a:defRPr>
            </a:lvl1pPr>
            <a:lvl2pPr marL="640080" indent="-283464">
              <a:lnSpc>
                <a:spcPts val="2400"/>
              </a:lnSpc>
              <a:spcBef>
                <a:spcPts val="200"/>
              </a:spcBef>
              <a:defRPr sz="2400">
                <a:latin typeface="Century Gothic" panose="020B0502020202020204" pitchFamily="34" charset="0"/>
              </a:defRPr>
            </a:lvl2pPr>
            <a:lvl3pPr marL="822960" indent="-182880">
              <a:defRPr sz="2400">
                <a:latin typeface="Century Gothic" panose="020B0502020202020204" pitchFamily="34" charset="0"/>
              </a:defRPr>
            </a:lvl3pPr>
            <a:lvl4pPr marL="1097280" indent="-256032">
              <a:spcBef>
                <a:spcPts val="200"/>
              </a:spcBef>
              <a:defRPr sz="2400">
                <a:latin typeface="Century Gothic" panose="020B0502020202020204" pitchFamily="34" charset="0"/>
              </a:defRPr>
            </a:lvl4pPr>
            <a:lvl5pPr marL="1325880" indent="-228600">
              <a:spcBef>
                <a:spcPts val="200"/>
              </a:spcBef>
              <a:defRPr sz="2400">
                <a:latin typeface="Century Gothic" panose="020B0502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63121-E705-4C6A-BF86-7F46868A9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5985D-6E90-424F-9EB5-D46F3DF66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DD2CB-9079-41E9-9789-2C781EA31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4A0160-9A9E-458D-B12A-F0D90C45F750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D4B70-70CC-4F0F-BF58-5F12E602E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7C09C-0766-42B6-A988-F29AB132A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815A94-1AE3-4A6F-9F5F-ECD8ADE41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03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33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67" r:id="rId5"/>
    <p:sldLayoutId id="2147483687" r:id="rId6"/>
    <p:sldLayoutId id="2147483649" r:id="rId7"/>
    <p:sldLayoutId id="2147483663" r:id="rId8"/>
    <p:sldLayoutId id="2147483671" r:id="rId9"/>
    <p:sldLayoutId id="2147483686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kparker@ddfl.or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mickelson@ddfl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1000" y="3810000"/>
            <a:ext cx="8382000" cy="297180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3200" b="1" dirty="0">
                <a:latin typeface="Century Gothic"/>
              </a:rPr>
              <a:t>Socially Conscious Animal Communities </a:t>
            </a:r>
            <a:br>
              <a:rPr lang="en-US" sz="3200" b="1" dirty="0">
                <a:latin typeface="Century Gothic"/>
              </a:rPr>
            </a:br>
            <a:r>
              <a:rPr lang="en-US" sz="3200" b="1" dirty="0">
                <a:latin typeface="Century Gothic"/>
              </a:rPr>
              <a:t>&amp;</a:t>
            </a:r>
          </a:p>
          <a:p>
            <a:r>
              <a:rPr lang="en-US" sz="3200" b="1" dirty="0">
                <a:latin typeface="Century Gothic"/>
              </a:rPr>
              <a:t>Socially Conscious Sheltering </a:t>
            </a:r>
          </a:p>
          <a:p>
            <a:endParaRPr lang="en-US" sz="3200" dirty="0">
              <a:latin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sz="4800" dirty="0">
                <a:latin typeface="Century Gothic"/>
              </a:rPr>
              <a:t>Socially Conscious Sheltering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952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34946E-E253-492C-BD6A-026417CC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81000"/>
            <a:ext cx="7884549" cy="854074"/>
          </a:xfrm>
        </p:spPr>
        <p:txBody>
          <a:bodyPr/>
          <a:lstStyle/>
          <a:p>
            <a:pPr algn="r"/>
            <a:r>
              <a:rPr lang="en-US" sz="2000" b="1" dirty="0">
                <a:latin typeface="Century Gothic"/>
              </a:rPr>
              <a:t>Socially Conscious Sheltering has been adopted by shelters and rescues across the country</a:t>
            </a:r>
            <a:endParaRPr lang="en-US" sz="20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8F324-EB3D-44FF-8AE9-B64D90461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176E1D-019E-4E57-B6D4-92DA69040D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" b="236"/>
          <a:stretch/>
        </p:blipFill>
        <p:spPr>
          <a:xfrm>
            <a:off x="0" y="1645064"/>
            <a:ext cx="9143999" cy="5212936"/>
          </a:xfrm>
          <a:prstGeom prst="rect">
            <a:avLst/>
          </a:prstGeom>
          <a:solidFill>
            <a:srgbClr val="5E68AF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9CCF0F-0704-4D86-9455-8B1445AD7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62003"/>
            <a:ext cx="1256202" cy="109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55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34946E-E253-492C-BD6A-026417CC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991" y="377681"/>
            <a:ext cx="7886700" cy="854074"/>
          </a:xfrm>
        </p:spPr>
        <p:txBody>
          <a:bodyPr/>
          <a:lstStyle/>
          <a:p>
            <a:pPr algn="r"/>
            <a:r>
              <a:rPr lang="en-US" sz="2400" b="1" dirty="0">
                <a:latin typeface="Century Gothic"/>
              </a:rPr>
              <a:t>Ensuring every unwanted or homeless pet has a safe place to go for shelter and care</a:t>
            </a:r>
            <a:br>
              <a:rPr lang="en-US" sz="2400" b="1" dirty="0">
                <a:latin typeface="Century Gothic"/>
              </a:rPr>
            </a:br>
            <a:endParaRPr lang="en-US" sz="24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8F324-EB3D-44FF-8AE9-B64D90461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5" descr="Icon&#10;&#10;Description automatically generated">
            <a:extLst>
              <a:ext uri="{FF2B5EF4-FFF2-40B4-BE49-F238E27FC236}">
                <a16:creationId xmlns:a16="http://schemas.microsoft.com/office/drawing/2014/main" id="{8DB3C6EA-2F03-4EAA-A310-FFB60AFFD6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927" y="0"/>
            <a:ext cx="1600200" cy="16002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0798B43-7874-47BF-AFA0-F0A1BDCD6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" b="1536"/>
          <a:stretch/>
        </p:blipFill>
        <p:spPr bwMode="auto">
          <a:xfrm>
            <a:off x="0" y="16002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216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34946E-E253-492C-BD6A-026417CC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991" y="377681"/>
            <a:ext cx="7886700" cy="854074"/>
          </a:xfrm>
        </p:spPr>
        <p:txBody>
          <a:bodyPr/>
          <a:lstStyle/>
          <a:p>
            <a:pPr algn="r"/>
            <a:r>
              <a:rPr lang="en-US" sz="2400" b="1" dirty="0">
                <a:latin typeface="Century Gothic"/>
              </a:rPr>
              <a:t>Place (at least) every healthy and safe animal</a:t>
            </a:r>
            <a:endParaRPr lang="en-US" sz="24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8F324-EB3D-44FF-8AE9-B64D90461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 descr="Icon&#10;&#10;Description automatically generated">
            <a:extLst>
              <a:ext uri="{FF2B5EF4-FFF2-40B4-BE49-F238E27FC236}">
                <a16:creationId xmlns:a16="http://schemas.microsoft.com/office/drawing/2014/main" id="{4EC54CC7-2A47-4A8D-8DB9-E99AA7AE17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1545"/>
            <a:ext cx="1524000" cy="1524000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C1F07AF3-9B7A-4FEC-88E6-F273749AA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" b="1869"/>
          <a:stretch>
            <a:fillRect/>
          </a:stretch>
        </p:blipFill>
        <p:spPr bwMode="auto">
          <a:xfrm>
            <a:off x="0" y="1593273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114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A22308-5F46-472A-BBC7-82A88F5DA7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US" sz="4000" b="1" dirty="0">
                <a:latin typeface="Century Gothic"/>
              </a:rPr>
              <a:t>Healthy &amp; Safe</a:t>
            </a:r>
            <a:endParaRPr lang="en-US" sz="4000" b="1" dirty="0"/>
          </a:p>
        </p:txBody>
      </p:sp>
      <p:pic>
        <p:nvPicPr>
          <p:cNvPr id="6" name="Picture Placeholder 5" descr="Icon&#10;&#10;Description automatically generated">
            <a:extLst>
              <a:ext uri="{FF2B5EF4-FFF2-40B4-BE49-F238E27FC236}">
                <a16:creationId xmlns:a16="http://schemas.microsoft.com/office/drawing/2014/main" id="{0BD449D5-7314-4BBC-A02D-F9A7E3113C5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B9F07-977C-49FA-91F3-83196F9831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75488" y="2914510"/>
            <a:ext cx="5527003" cy="3606560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/>
              </a:rPr>
              <a:t>Healthy = </a:t>
            </a:r>
            <a:r>
              <a:rPr lang="en-US" sz="2000" b="0" dirty="0">
                <a:solidFill>
                  <a:schemeClr val="tx1"/>
                </a:solidFill>
                <a:latin typeface="Century Gothic"/>
              </a:rPr>
              <a:t>no signs of clinical disease or, if there is evidence of disease, there is a reasonable expectation for a good quality of life </a:t>
            </a:r>
            <a:endParaRPr lang="en-US" sz="2000" b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2000" b="0" dirty="0">
              <a:solidFill>
                <a:schemeClr val="tx1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/>
              </a:rPr>
              <a:t>Safe = </a:t>
            </a:r>
            <a:r>
              <a:rPr lang="en-US" sz="2000" b="0" dirty="0">
                <a:solidFill>
                  <a:schemeClr val="tx1"/>
                </a:solidFill>
                <a:latin typeface="Century Gothic"/>
              </a:rPr>
              <a:t>has not exhibited behavior that is likely to result in bodily injury or death to another animal or person</a:t>
            </a:r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698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34946E-E253-492C-BD6A-026417CC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991" y="377681"/>
            <a:ext cx="7886700" cy="854074"/>
          </a:xfrm>
        </p:spPr>
        <p:txBody>
          <a:bodyPr/>
          <a:lstStyle/>
          <a:p>
            <a:pPr algn="r"/>
            <a:r>
              <a:rPr lang="en-US" sz="2000" b="1" dirty="0">
                <a:latin typeface="Century Gothic"/>
              </a:rPr>
              <a:t>Assessing the medical and behavioral needs of homeless animals and ensuring these needs are thoughtfully addressed</a:t>
            </a:r>
            <a:endParaRPr lang="en-US" sz="20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8F324-EB3D-44FF-8AE9-B64D90461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5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89C1409D-8BA8-4AA9-AD38-C31A9F478D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" b="48"/>
          <a:stretch>
            <a:fillRect/>
          </a:stretch>
        </p:blipFill>
        <p:spPr>
          <a:xfrm>
            <a:off x="0" y="0"/>
            <a:ext cx="1524000" cy="152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DEE772-894F-4FD0-800C-70F567E5F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" b="1875"/>
          <a:stretch>
            <a:fillRect/>
          </a:stretch>
        </p:blipFill>
        <p:spPr bwMode="auto">
          <a:xfrm>
            <a:off x="0" y="1609436"/>
            <a:ext cx="9144000" cy="587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711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34946E-E253-492C-BD6A-026417CC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991" y="377681"/>
            <a:ext cx="7886700" cy="854074"/>
          </a:xfrm>
        </p:spPr>
        <p:txBody>
          <a:bodyPr/>
          <a:lstStyle/>
          <a:p>
            <a:pPr algn="r"/>
            <a:r>
              <a:rPr lang="en-US" sz="2400" b="1" dirty="0">
                <a:latin typeface="Century Gothic"/>
              </a:rPr>
              <a:t>Alleviating suffering and making appropriate euthanasia decisions</a:t>
            </a:r>
            <a:endParaRPr lang="en-US" sz="24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8F324-EB3D-44FF-8AE9-B64D90461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 descr="Icon&#10;&#10;Description automatically generated">
            <a:extLst>
              <a:ext uri="{FF2B5EF4-FFF2-40B4-BE49-F238E27FC236}">
                <a16:creationId xmlns:a16="http://schemas.microsoft.com/office/drawing/2014/main" id="{CC5AE42F-3B34-4531-8B06-D6F24A3C30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" r="48"/>
          <a:stretch>
            <a:fillRect/>
          </a:stretch>
        </p:blipFill>
        <p:spPr>
          <a:xfrm>
            <a:off x="304800" y="33337"/>
            <a:ext cx="1295400" cy="1295400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BABFC1FB-6B03-4325-95D5-563EFF644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4199" r="6458" b="5746"/>
          <a:stretch/>
        </p:blipFill>
        <p:spPr bwMode="auto">
          <a:xfrm>
            <a:off x="0" y="1542762"/>
            <a:ext cx="9144000" cy="528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269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34946E-E253-492C-BD6A-026417CC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991" y="377681"/>
            <a:ext cx="7886700" cy="854074"/>
          </a:xfrm>
        </p:spPr>
        <p:txBody>
          <a:bodyPr/>
          <a:lstStyle/>
          <a:p>
            <a:pPr algn="r"/>
            <a:r>
              <a:rPr lang="en-US" sz="2400" b="1" dirty="0">
                <a:latin typeface="Century Gothic"/>
              </a:rPr>
              <a:t>Aligning policy with the needs of the community</a:t>
            </a:r>
            <a:endParaRPr lang="en-US" sz="24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8F324-EB3D-44FF-8AE9-B64D90461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5A0B80D-7FA1-404C-8F8B-8394BDF76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r="11703"/>
          <a:stretch/>
        </p:blipFill>
        <p:spPr bwMode="auto">
          <a:xfrm>
            <a:off x="0" y="16002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5" descr="Icon&#10;&#10;Description automatically generated">
            <a:extLst>
              <a:ext uri="{FF2B5EF4-FFF2-40B4-BE49-F238E27FC236}">
                <a16:creationId xmlns:a16="http://schemas.microsoft.com/office/drawing/2014/main" id="{04CB1385-6D04-498F-B69A-31E4152305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6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63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34946E-E253-492C-BD6A-026417CC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991" y="377681"/>
            <a:ext cx="7886700" cy="854074"/>
          </a:xfrm>
        </p:spPr>
        <p:txBody>
          <a:bodyPr/>
          <a:lstStyle/>
          <a:p>
            <a:pPr algn="r"/>
            <a:r>
              <a:rPr lang="en-US" sz="2400" b="1">
                <a:latin typeface="Century Gothic"/>
              </a:rPr>
              <a:t>Enhancing the human-animal bond through thoughtful placements and post-adoption support</a:t>
            </a:r>
            <a:endParaRPr lang="en-US" sz="24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8F324-EB3D-44FF-8AE9-B64D90461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 descr="Icon&#10;&#10;Description automatically generated">
            <a:extLst>
              <a:ext uri="{FF2B5EF4-FFF2-40B4-BE49-F238E27FC236}">
                <a16:creationId xmlns:a16="http://schemas.microsoft.com/office/drawing/2014/main" id="{E58E9494-7100-4919-8F18-BE59041E4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" b="48"/>
          <a:stretch>
            <a:fillRect/>
          </a:stretch>
        </p:blipFill>
        <p:spPr>
          <a:xfrm>
            <a:off x="131618" y="76200"/>
            <a:ext cx="1318491" cy="1318491"/>
          </a:xfrm>
          <a:prstGeom prst="rect">
            <a:avLst/>
          </a:prstGeom>
        </p:spPr>
      </p:pic>
      <p:pic>
        <p:nvPicPr>
          <p:cNvPr id="8" name="Picture 36">
            <a:extLst>
              <a:ext uri="{FF2B5EF4-FFF2-40B4-BE49-F238E27FC236}">
                <a16:creationId xmlns:a16="http://schemas.microsoft.com/office/drawing/2014/main" id="{64E453AA-9E76-41E4-B630-55223E6D3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" b="5476"/>
          <a:stretch/>
        </p:blipFill>
        <p:spPr bwMode="auto">
          <a:xfrm>
            <a:off x="-76200" y="1416838"/>
            <a:ext cx="9296400" cy="5517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786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34946E-E253-492C-BD6A-026417CC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991" y="377681"/>
            <a:ext cx="7886700" cy="854074"/>
          </a:xfrm>
        </p:spPr>
        <p:txBody>
          <a:bodyPr/>
          <a:lstStyle/>
          <a:p>
            <a:pPr algn="r"/>
            <a:r>
              <a:rPr lang="en-US" sz="2000" b="1" dirty="0">
                <a:latin typeface="Century Gothic"/>
              </a:rPr>
              <a:t>Considering the health and wellness of each animal and each community when transferring animals between communities</a:t>
            </a:r>
            <a:endParaRPr lang="en-US" sz="20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8F324-EB3D-44FF-8AE9-B64D90461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5380D980-75F8-4039-AFD2-1BE13E72AA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309" y="114985"/>
            <a:ext cx="1132104" cy="1132104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3A4A576F-C051-4887-8BB2-2CF4DB0B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 b="7222"/>
          <a:stretch>
            <a:fillRect/>
          </a:stretch>
        </p:blipFill>
        <p:spPr bwMode="auto">
          <a:xfrm>
            <a:off x="0" y="1371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568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sz="4800" dirty="0">
                <a:latin typeface="Century Gothic"/>
              </a:rPr>
              <a:t>Socially Conscious Animal Community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21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34946E-E253-492C-BD6A-026417CC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991" y="377681"/>
            <a:ext cx="7886700" cy="854074"/>
          </a:xfrm>
        </p:spPr>
        <p:txBody>
          <a:bodyPr/>
          <a:lstStyle/>
          <a:p>
            <a:pPr algn="r"/>
            <a:r>
              <a:rPr lang="en-US" sz="2000" b="1" dirty="0">
                <a:latin typeface="Century Gothic"/>
              </a:rPr>
              <a:t>Implementing inclusive policies and practices</a:t>
            </a:r>
            <a:endParaRPr lang="en-US" sz="20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8F324-EB3D-44FF-8AE9-B64D90461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5380D980-75F8-4039-AFD2-1BE13E72AA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852" y="114985"/>
            <a:ext cx="1131018" cy="1132104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3A4A576F-C051-4887-8BB2-2CF4DB0B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" b="1849"/>
          <a:stretch/>
        </p:blipFill>
        <p:spPr bwMode="auto">
          <a:xfrm>
            <a:off x="0" y="1371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383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34946E-E253-492C-BD6A-026417CC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991" y="377681"/>
            <a:ext cx="7886700" cy="854074"/>
          </a:xfrm>
        </p:spPr>
        <p:txBody>
          <a:bodyPr/>
          <a:lstStyle/>
          <a:p>
            <a:pPr algn="r"/>
            <a:r>
              <a:rPr lang="en-US" sz="2000" b="1" dirty="0">
                <a:latin typeface="Century Gothic"/>
              </a:rPr>
              <a:t>Fostering a culture of transparency, ethical decision making, mutual respect, continual learning, and collaboration </a:t>
            </a:r>
            <a:endParaRPr lang="en-US" sz="20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8F324-EB3D-44FF-8AE9-B64D90461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6BF5088-7C4B-4F16-825C-C6104E2049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3" y="0"/>
            <a:ext cx="1371600" cy="1372916"/>
          </a:xfrm>
          <a:prstGeom prst="rect">
            <a:avLst/>
          </a:prstGeom>
        </p:spPr>
      </p:pic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98AFD634-C55C-4879-B717-D040C632A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" b="1946"/>
          <a:stretch/>
        </p:blipFill>
        <p:spPr>
          <a:xfrm>
            <a:off x="18473" y="1447800"/>
            <a:ext cx="9144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00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3809999"/>
            <a:ext cx="8153400" cy="2209801"/>
          </a:xfrm>
        </p:spPr>
        <p:txBody>
          <a:bodyPr lIns="91440" tIns="45720" rIns="91440" bIns="45720" anchor="t">
            <a:normAutofit fontScale="85000" lnSpcReduction="10000"/>
          </a:bodyPr>
          <a:lstStyle/>
          <a:p>
            <a:r>
              <a:rPr lang="en-US" sz="4200" dirty="0">
                <a:latin typeface="Century Gothic"/>
              </a:rPr>
              <a:t>Questions?</a:t>
            </a:r>
          </a:p>
          <a:p>
            <a:r>
              <a:rPr lang="en-US" sz="4200" dirty="0">
                <a:latin typeface="Century Gothic"/>
              </a:rPr>
              <a:t>Anna Jaeger</a:t>
            </a:r>
            <a:r>
              <a:rPr lang="en-US" sz="4200">
                <a:latin typeface="Century Gothic"/>
              </a:rPr>
              <a:t>: </a:t>
            </a:r>
            <a:r>
              <a:rPr lang="en-US" sz="4200">
                <a:latin typeface="Century Gothic"/>
                <a:hlinkClick r:id="rId3"/>
              </a:rPr>
              <a:t>ajaeger@</a:t>
            </a:r>
            <a:r>
              <a:rPr lang="en-US" sz="4200" dirty="0">
                <a:latin typeface="Century Gothic"/>
                <a:hlinkClick r:id="rId3"/>
              </a:rPr>
              <a:t>ddfl.org</a:t>
            </a:r>
            <a:endParaRPr lang="en-US" sz="4200" dirty="0">
              <a:latin typeface="Century Gothic"/>
            </a:endParaRPr>
          </a:p>
          <a:p>
            <a:r>
              <a:rPr lang="en-US" sz="4200" dirty="0">
                <a:latin typeface="Century Gothic"/>
              </a:rPr>
              <a:t>Ali Mickelson: </a:t>
            </a:r>
            <a:r>
              <a:rPr lang="en-US" sz="4200" dirty="0">
                <a:latin typeface="Century Gothic"/>
                <a:hlinkClick r:id="rId4"/>
              </a:rPr>
              <a:t>amickelson@ddfl.org</a:t>
            </a:r>
            <a:endParaRPr lang="en-US" sz="4200" dirty="0">
              <a:latin typeface="Century Gothic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959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790269-1861-411A-BA40-1343C65E33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latin typeface="Century Gothic"/>
              </a:rPr>
              <a:t>Socially Conscious 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sz="4000" dirty="0">
                <a:latin typeface="Century Gothic"/>
              </a:rPr>
              <a:t>Animal Community</a:t>
            </a:r>
            <a:r>
              <a:rPr lang="en-US" dirty="0">
                <a:latin typeface="Century Gothic"/>
              </a:rPr>
              <a:t> </a:t>
            </a:r>
            <a:endParaRPr lang="en-US" dirty="0"/>
          </a:p>
        </p:txBody>
      </p:sp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EC2C080E-2B87-4491-8F95-4644581C99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93" t="16317" r="8364" b="4909"/>
          <a:stretch/>
        </p:blipFill>
        <p:spPr>
          <a:xfrm>
            <a:off x="2743200" y="2590798"/>
            <a:ext cx="5048254" cy="411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1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9CFB14-91CE-41DA-80CB-4B4113F43F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94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97AAD4-247F-4784-B204-E1C9805DAD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6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D0108E-F999-4FF0-8153-4BB3898440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13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E38FDF-F5FD-4544-88C9-A294C1E593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10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9CFB14-91CE-41DA-80CB-4B4113F43F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40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40B200-5B72-4F0E-A215-96FA54801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25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C47FE908E12D49B268293E4A9BDDDE" ma:contentTypeVersion="10" ma:contentTypeDescription="Create a new document." ma:contentTypeScope="" ma:versionID="300f93a60df22c788ccc30755601a55b">
  <xsd:schema xmlns:xsd="http://www.w3.org/2001/XMLSchema" xmlns:xs="http://www.w3.org/2001/XMLSchema" xmlns:p="http://schemas.microsoft.com/office/2006/metadata/properties" xmlns:ns2="6048d0cd-df83-4920-9b96-86518b43ce26" xmlns:ns3="b474b788-44f1-4547-b6d1-c416bcfcb17b" targetNamespace="http://schemas.microsoft.com/office/2006/metadata/properties" ma:root="true" ma:fieldsID="8c53475053c1a0a5ed402965cac59662" ns2:_="" ns3:_="">
    <xsd:import namespace="6048d0cd-df83-4920-9b96-86518b43ce26"/>
    <xsd:import namespace="b474b788-44f1-4547-b6d1-c416bcfcb1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48d0cd-df83-4920-9b96-86518b43ce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4b788-44f1-4547-b6d1-c416bcfcb17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41C6FBD-B444-4ABF-A434-92C746AF6F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48d0cd-df83-4920-9b96-86518b43ce26"/>
    <ds:schemaRef ds:uri="b474b788-44f1-4547-b6d1-c416bcfcb1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79BD4D-4740-4740-9261-DE8EBD3B2D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F9720B-FA23-47FC-BE6C-18810E40440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384</Words>
  <Application>Microsoft Office PowerPoint</Application>
  <PresentationFormat>On-screen Show (4:3)</PresentationFormat>
  <Paragraphs>36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Calibri</vt:lpstr>
      <vt:lpstr>Calibri Light</vt:lpstr>
      <vt:lpstr>Wingdings</vt:lpstr>
      <vt:lpstr>Arial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Socially Conscious Sheltering has been adopted by shelters and rescues across the country</vt:lpstr>
      <vt:lpstr>Ensuring every unwanted or homeless pet has a safe place to go for shelter and care </vt:lpstr>
      <vt:lpstr>Place (at least) every healthy and safe animal</vt:lpstr>
      <vt:lpstr>PowerPoint Presentation</vt:lpstr>
      <vt:lpstr>Assessing the medical and behavioral needs of homeless animals and ensuring these needs are thoughtfully addressed</vt:lpstr>
      <vt:lpstr>Alleviating suffering and making appropriate euthanasia decisions</vt:lpstr>
      <vt:lpstr>Aligning policy with the needs of the community</vt:lpstr>
      <vt:lpstr>Enhancing the human-animal bond through thoughtful placements and post-adoption support</vt:lpstr>
      <vt:lpstr>Considering the health and wellness of each animal and each community when transferring animals between communities</vt:lpstr>
      <vt:lpstr>Implementing inclusive policies and practices</vt:lpstr>
      <vt:lpstr>Fostering a culture of transparency, ethical decision making, mutual respect, continual learning, and collaboration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Mickelson</dc:creator>
  <cp:lastModifiedBy>Ali Mickelson</cp:lastModifiedBy>
  <cp:revision>9</cp:revision>
  <dcterms:created xsi:type="dcterms:W3CDTF">2021-02-02T15:31:45Z</dcterms:created>
  <dcterms:modified xsi:type="dcterms:W3CDTF">2022-05-09T21:11:22Z</dcterms:modified>
</cp:coreProperties>
</file>